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1"/>
  </p:notesMasterIdLst>
  <p:sldIdLst>
    <p:sldId id="575" r:id="rId2"/>
    <p:sldId id="580" r:id="rId3"/>
    <p:sldId id="533" r:id="rId4"/>
    <p:sldId id="532" r:id="rId5"/>
    <p:sldId id="346" r:id="rId6"/>
    <p:sldId id="552" r:id="rId7"/>
    <p:sldId id="567" r:id="rId8"/>
    <p:sldId id="568" r:id="rId9"/>
    <p:sldId id="569" r:id="rId10"/>
    <p:sldId id="570" r:id="rId11"/>
    <p:sldId id="571" r:id="rId12"/>
    <p:sldId id="572" r:id="rId13"/>
    <p:sldId id="573" r:id="rId14"/>
    <p:sldId id="564" r:id="rId15"/>
    <p:sldId id="587" r:id="rId16"/>
    <p:sldId id="582" r:id="rId17"/>
    <p:sldId id="583" r:id="rId18"/>
    <p:sldId id="584" r:id="rId19"/>
    <p:sldId id="585" r:id="rId20"/>
    <p:sldId id="586" r:id="rId21"/>
    <p:sldId id="588" r:id="rId22"/>
    <p:sldId id="589" r:id="rId23"/>
    <p:sldId id="590" r:id="rId24"/>
    <p:sldId id="591" r:id="rId25"/>
    <p:sldId id="592" r:id="rId26"/>
    <p:sldId id="593" r:id="rId27"/>
    <p:sldId id="594" r:id="rId28"/>
    <p:sldId id="595" r:id="rId29"/>
    <p:sldId id="596" r:id="rId30"/>
    <p:sldId id="597" r:id="rId31"/>
    <p:sldId id="598" r:id="rId32"/>
    <p:sldId id="599" r:id="rId33"/>
    <p:sldId id="600" r:id="rId34"/>
    <p:sldId id="601" r:id="rId35"/>
    <p:sldId id="602" r:id="rId36"/>
    <p:sldId id="603" r:id="rId37"/>
    <p:sldId id="604" r:id="rId38"/>
    <p:sldId id="605" r:id="rId39"/>
    <p:sldId id="606" r:id="rId40"/>
    <p:sldId id="607" r:id="rId41"/>
    <p:sldId id="608" r:id="rId42"/>
    <p:sldId id="609" r:id="rId43"/>
    <p:sldId id="610" r:id="rId44"/>
    <p:sldId id="611" r:id="rId45"/>
    <p:sldId id="612" r:id="rId46"/>
    <p:sldId id="613" r:id="rId47"/>
    <p:sldId id="614" r:id="rId48"/>
    <p:sldId id="615" r:id="rId49"/>
    <p:sldId id="616" r:id="rId50"/>
    <p:sldId id="617" r:id="rId51"/>
    <p:sldId id="618" r:id="rId52"/>
    <p:sldId id="619" r:id="rId53"/>
    <p:sldId id="620" r:id="rId54"/>
    <p:sldId id="621" r:id="rId55"/>
    <p:sldId id="622" r:id="rId56"/>
    <p:sldId id="623" r:id="rId57"/>
    <p:sldId id="624" r:id="rId58"/>
    <p:sldId id="625" r:id="rId59"/>
    <p:sldId id="581" r:id="rId60"/>
    <p:sldId id="626" r:id="rId61"/>
    <p:sldId id="627" r:id="rId62"/>
    <p:sldId id="628" r:id="rId63"/>
    <p:sldId id="629" r:id="rId64"/>
    <p:sldId id="630" r:id="rId65"/>
    <p:sldId id="631" r:id="rId66"/>
    <p:sldId id="632" r:id="rId67"/>
    <p:sldId id="633" r:id="rId68"/>
    <p:sldId id="634" r:id="rId69"/>
    <p:sldId id="635" r:id="rId70"/>
    <p:sldId id="636" r:id="rId71"/>
    <p:sldId id="637" r:id="rId72"/>
    <p:sldId id="638" r:id="rId73"/>
    <p:sldId id="639" r:id="rId74"/>
    <p:sldId id="640" r:id="rId75"/>
    <p:sldId id="641" r:id="rId76"/>
    <p:sldId id="642" r:id="rId77"/>
    <p:sldId id="643" r:id="rId78"/>
    <p:sldId id="644" r:id="rId79"/>
    <p:sldId id="646" r:id="rId80"/>
    <p:sldId id="645" r:id="rId81"/>
    <p:sldId id="647" r:id="rId82"/>
    <p:sldId id="648" r:id="rId83"/>
    <p:sldId id="649" r:id="rId84"/>
    <p:sldId id="650" r:id="rId85"/>
    <p:sldId id="651" r:id="rId86"/>
    <p:sldId id="652" r:id="rId87"/>
    <p:sldId id="653" r:id="rId88"/>
    <p:sldId id="654" r:id="rId89"/>
    <p:sldId id="655" r:id="rId90"/>
    <p:sldId id="656" r:id="rId91"/>
    <p:sldId id="657" r:id="rId92"/>
    <p:sldId id="659" r:id="rId93"/>
    <p:sldId id="660" r:id="rId94"/>
    <p:sldId id="661" r:id="rId95"/>
    <p:sldId id="662" r:id="rId96"/>
    <p:sldId id="663" r:id="rId97"/>
    <p:sldId id="664" r:id="rId98"/>
    <p:sldId id="665" r:id="rId99"/>
    <p:sldId id="666" r:id="rId100"/>
    <p:sldId id="667" r:id="rId101"/>
    <p:sldId id="668" r:id="rId102"/>
    <p:sldId id="674" r:id="rId103"/>
    <p:sldId id="542" r:id="rId104"/>
    <p:sldId id="669" r:id="rId105"/>
    <p:sldId id="670" r:id="rId106"/>
    <p:sldId id="671" r:id="rId107"/>
    <p:sldId id="672" r:id="rId108"/>
    <p:sldId id="673" r:id="rId109"/>
    <p:sldId id="578" r:id="rId1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21" autoAdjust="0"/>
    <p:restoredTop sz="91579" autoAdjust="0"/>
  </p:normalViewPr>
  <p:slideViewPr>
    <p:cSldViewPr>
      <p:cViewPr>
        <p:scale>
          <a:sx n="84" d="100"/>
          <a:sy n="84" d="100"/>
        </p:scale>
        <p:origin x="-750" y="-43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3DAC64-0957-4E66-9E74-A7BD25D5AE79}" type="datetimeFigureOut">
              <a:rPr lang="en-US" smtClean="0"/>
              <a:pPr/>
              <a:t>9/8/2011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407DCF-B785-4BFD-8FB1-AEEBF53B45F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407DCF-B785-4BFD-8FB1-AEEBF53B45F6}"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FED7B26-05B3-4B19-A8A2-34E966D44733}" type="datetimeFigureOut">
              <a:rPr lang="en-US" smtClean="0"/>
              <a:pPr/>
              <a:t>9/8/2011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5E01D62-08C8-4A11-93FE-6F5F80CA200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D7B26-05B3-4B19-A8A2-34E966D44733}" type="datetimeFigureOut">
              <a:rPr lang="en-US" smtClean="0"/>
              <a:pPr/>
              <a:t>9/8/2011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E01D62-08C8-4A11-93FE-6F5F80CA20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D7B26-05B3-4B19-A8A2-34E966D44733}" type="datetimeFigureOut">
              <a:rPr lang="en-US" smtClean="0"/>
              <a:pPr/>
              <a:t>9/8/2011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E01D62-08C8-4A11-93FE-6F5F80CA20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D7B26-05B3-4B19-A8A2-34E966D44733}" type="datetimeFigureOut">
              <a:rPr lang="en-US" smtClean="0"/>
              <a:pPr/>
              <a:t>9/8/2011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E01D62-08C8-4A11-93FE-6F5F80CA20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FED7B26-05B3-4B19-A8A2-34E966D44733}" type="datetimeFigureOut">
              <a:rPr lang="en-US" smtClean="0"/>
              <a:pPr/>
              <a:t>9/8/2011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E01D62-08C8-4A11-93FE-6F5F80CA200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D7B26-05B3-4B19-A8A2-34E966D44733}" type="datetimeFigureOut">
              <a:rPr lang="en-US" smtClean="0"/>
              <a:pPr/>
              <a:t>9/8/2011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E01D62-08C8-4A11-93FE-6F5F80CA20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FED7B26-05B3-4B19-A8A2-34E966D44733}" type="datetimeFigureOut">
              <a:rPr lang="en-US" smtClean="0"/>
              <a:pPr/>
              <a:t>9/8/2011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E01D62-08C8-4A11-93FE-6F5F80CA20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FED7B26-05B3-4B19-A8A2-34E966D44733}" type="datetimeFigureOut">
              <a:rPr lang="en-US" smtClean="0"/>
              <a:pPr/>
              <a:t>9/8/2011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E01D62-08C8-4A11-93FE-6F5F80CA20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D7B26-05B3-4B19-A8A2-34E966D44733}" type="datetimeFigureOut">
              <a:rPr lang="en-US" smtClean="0"/>
              <a:pPr/>
              <a:t>9/8/2011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E01D62-08C8-4A11-93FE-6F5F80CA200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D7B26-05B3-4B19-A8A2-34E966D44733}" type="datetimeFigureOut">
              <a:rPr lang="en-US" smtClean="0"/>
              <a:pPr/>
              <a:t>9/8/2011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E01D62-08C8-4A11-93FE-6F5F80CA20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FED7B26-05B3-4B19-A8A2-34E966D44733}" type="datetimeFigureOut">
              <a:rPr lang="en-US" smtClean="0"/>
              <a:pPr/>
              <a:t>9/8/2011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45E01D62-08C8-4A11-93FE-6F5F80CA2009}"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FED7B26-05B3-4B19-A8A2-34E966D44733}" type="datetimeFigureOut">
              <a:rPr lang="en-US" smtClean="0"/>
              <a:pPr/>
              <a:t>9/8/2011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5E01D62-08C8-4A11-93FE-6F5F80CA2009}"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362200"/>
            <a:ext cx="8305800" cy="1828800"/>
          </a:xfrm>
        </p:spPr>
        <p:txBody>
          <a:bodyPr>
            <a:noAutofit/>
          </a:bodyPr>
          <a:lstStyle/>
          <a:p>
            <a:pPr algn="ctr"/>
            <a:r>
              <a:rPr lang="en-US" sz="3200" dirty="0" smtClean="0">
                <a:solidFill>
                  <a:schemeClr val="tx1"/>
                </a:solidFill>
                <a:latin typeface="Calibri" pitchFamily="34" charset="0"/>
              </a:rPr>
              <a:t/>
            </a:r>
            <a:br>
              <a:rPr lang="en-US" sz="3200" dirty="0" smtClean="0">
                <a:solidFill>
                  <a:schemeClr val="tx1"/>
                </a:solidFill>
                <a:latin typeface="Calibri" pitchFamily="34" charset="0"/>
              </a:rPr>
            </a:br>
            <a:r>
              <a:rPr lang="en-US" sz="3200" dirty="0" smtClean="0">
                <a:solidFill>
                  <a:schemeClr val="tx1"/>
                </a:solidFill>
                <a:latin typeface="Calibri" pitchFamily="34" charset="0"/>
              </a:rPr>
              <a:t/>
            </a:r>
            <a:br>
              <a:rPr lang="en-US" sz="3200" dirty="0" smtClean="0">
                <a:solidFill>
                  <a:schemeClr val="tx1"/>
                </a:solidFill>
                <a:latin typeface="Calibri" pitchFamily="34" charset="0"/>
              </a:rPr>
            </a:br>
            <a:r>
              <a:rPr lang="en-US" sz="3200" dirty="0" smtClean="0">
                <a:solidFill>
                  <a:schemeClr val="tx1"/>
                </a:solidFill>
                <a:latin typeface="Calibri" pitchFamily="34" charset="0"/>
              </a:rPr>
              <a:t/>
            </a:r>
            <a:br>
              <a:rPr lang="en-US" sz="3200" dirty="0" smtClean="0">
                <a:solidFill>
                  <a:schemeClr val="tx1"/>
                </a:solidFill>
                <a:latin typeface="Calibri" pitchFamily="34" charset="0"/>
              </a:rPr>
            </a:br>
            <a:r>
              <a:rPr lang="id-ID" sz="4800" dirty="0" smtClean="0">
                <a:solidFill>
                  <a:schemeClr val="tx1"/>
                </a:solidFill>
                <a:latin typeface="Calibri" pitchFamily="34" charset="0"/>
              </a:rPr>
              <a:t>PAPARAN SURVEI</a:t>
            </a:r>
            <a:r>
              <a:rPr lang="id-ID" sz="3200" dirty="0" smtClean="0">
                <a:solidFill>
                  <a:schemeClr val="tx1"/>
                </a:solidFill>
                <a:latin typeface="Calibri" pitchFamily="34" charset="0"/>
              </a:rPr>
              <a:t> </a:t>
            </a:r>
            <a:br>
              <a:rPr lang="id-ID" sz="3200" dirty="0" smtClean="0">
                <a:solidFill>
                  <a:schemeClr val="tx1"/>
                </a:solidFill>
                <a:latin typeface="Calibri" pitchFamily="34" charset="0"/>
              </a:rPr>
            </a:br>
            <a:r>
              <a:rPr lang="id-ID" sz="3200" dirty="0" smtClean="0">
                <a:solidFill>
                  <a:schemeClr val="tx1"/>
                </a:solidFill>
                <a:latin typeface="Calibri" pitchFamily="34" charset="0"/>
              </a:rPr>
              <a:t>KEBERAGAMAAN PUBLIK DAN SIKAPNYA TERHADAP AHMADIYAH</a:t>
            </a:r>
            <a:br>
              <a:rPr lang="id-ID" sz="3200" dirty="0" smtClean="0">
                <a:solidFill>
                  <a:schemeClr val="tx1"/>
                </a:solidFill>
                <a:latin typeface="Calibri" pitchFamily="34" charset="0"/>
              </a:rPr>
            </a:br>
            <a:endParaRPr lang="id-ID" sz="3200" dirty="0">
              <a:solidFill>
                <a:schemeClr val="tx1"/>
              </a:solidFill>
              <a:latin typeface="Calibri" pitchFamily="34" charset="0"/>
            </a:endParaRPr>
          </a:p>
        </p:txBody>
      </p:sp>
      <p:sp>
        <p:nvSpPr>
          <p:cNvPr id="3" name="Subtitle 2"/>
          <p:cNvSpPr>
            <a:spLocks noGrp="1"/>
          </p:cNvSpPr>
          <p:nvPr>
            <p:ph type="subTitle" idx="1"/>
          </p:nvPr>
        </p:nvSpPr>
        <p:spPr>
          <a:xfrm>
            <a:off x="533400" y="3505200"/>
            <a:ext cx="7854696" cy="1752600"/>
          </a:xfrm>
        </p:spPr>
        <p:txBody>
          <a:bodyPr>
            <a:normAutofit fontScale="92500" lnSpcReduction="10000"/>
          </a:bodyPr>
          <a:lstStyle/>
          <a:p>
            <a:endParaRPr lang="id-ID" b="1" dirty="0" smtClean="0">
              <a:latin typeface="+mj-lt"/>
            </a:endParaRPr>
          </a:p>
          <a:p>
            <a:endParaRPr lang="id-ID" b="1" dirty="0" smtClean="0">
              <a:latin typeface="+mj-lt"/>
            </a:endParaRPr>
          </a:p>
          <a:p>
            <a:endParaRPr lang="id-ID" b="1" dirty="0" smtClean="0">
              <a:latin typeface="+mj-lt"/>
            </a:endParaRPr>
          </a:p>
          <a:p>
            <a:pPr algn="ctr"/>
            <a:r>
              <a:rPr lang="id-ID" b="1" dirty="0" smtClean="0">
                <a:latin typeface="+mj-lt"/>
              </a:rPr>
              <a:t>SETARA Institute, 8 September 2011</a:t>
            </a:r>
            <a:endParaRPr lang="id-ID" b="1" dirty="0">
              <a:latin typeface="+mj-lt"/>
            </a:endParaRPr>
          </a:p>
        </p:txBody>
      </p:sp>
      <p:cxnSp>
        <p:nvCxnSpPr>
          <p:cNvPr id="6" name="Straight Connector 5"/>
          <p:cNvCxnSpPr/>
          <p:nvPr/>
        </p:nvCxnSpPr>
        <p:spPr>
          <a:xfrm>
            <a:off x="1295400" y="4419600"/>
            <a:ext cx="6248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setaraINSTITUTE\kebansaan dan kinerja pemerintah\grafik\Graphic43.jpg"/>
          <p:cNvPicPr>
            <a:picLocks noGrp="1" noChangeAspect="1" noChangeArrowheads="1"/>
          </p:cNvPicPr>
          <p:nvPr>
            <p:ph idx="1"/>
          </p:nvPr>
        </p:nvPicPr>
        <p:blipFill>
          <a:blip r:embed="rId2" cstate="print"/>
          <a:stretch>
            <a:fillRect/>
          </a:stretch>
        </p:blipFill>
        <p:spPr bwMode="auto">
          <a:xfrm>
            <a:off x="1371600" y="1828800"/>
            <a:ext cx="5574034" cy="3658134"/>
          </a:xfrm>
          <a:prstGeom prst="rect">
            <a:avLst/>
          </a:prstGeom>
          <a:noFill/>
        </p:spPr>
      </p:pic>
      <p:sp>
        <p:nvSpPr>
          <p:cNvPr id="5" name="Title 1"/>
          <p:cNvSpPr>
            <a:spLocks noGrp="1"/>
          </p:cNvSpPr>
          <p:nvPr>
            <p:ph type="title"/>
          </p:nvPr>
        </p:nvSpPr>
        <p:spPr>
          <a:xfrm>
            <a:off x="457200" y="304800"/>
            <a:ext cx="8229600" cy="1143000"/>
          </a:xfrm>
        </p:spPr>
        <p:txBody>
          <a:bodyPr>
            <a:normAutofit/>
          </a:bodyPr>
          <a:lstStyle/>
          <a:p>
            <a:r>
              <a:rPr lang="id-ID" sz="2400" b="1" dirty="0" smtClean="0"/>
              <a:t>Grafik 4: Pendidikan Responden</a:t>
            </a:r>
            <a:endParaRPr lang="en-US" sz="2400" b="1"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Autofit/>
          </a:bodyPr>
          <a:lstStyle/>
          <a:p>
            <a:r>
              <a:rPr lang="id-ID" sz="4000" b="1" dirty="0" smtClean="0"/>
              <a:t>Kesimpulan Sikap Warga terhadap Ahmadiyah</a:t>
            </a:r>
            <a:endParaRPr lang="id-ID" sz="4000" b="1" dirty="0"/>
          </a:p>
        </p:txBody>
      </p:sp>
      <p:sp>
        <p:nvSpPr>
          <p:cNvPr id="3" name="Content Placeholder 2"/>
          <p:cNvSpPr>
            <a:spLocks noGrp="1"/>
          </p:cNvSpPr>
          <p:nvPr>
            <p:ph idx="1"/>
          </p:nvPr>
        </p:nvSpPr>
        <p:spPr>
          <a:xfrm>
            <a:off x="457200" y="2057400"/>
            <a:ext cx="8229600" cy="4389120"/>
          </a:xfrm>
        </p:spPr>
        <p:txBody>
          <a:bodyPr>
            <a:noAutofit/>
          </a:bodyPr>
          <a:lstStyle/>
          <a:p>
            <a:pPr algn="just"/>
            <a:r>
              <a:rPr lang="id-ID" sz="2000" dirty="0" smtClean="0">
                <a:latin typeface="+mj-lt"/>
              </a:rPr>
              <a:t>Terkait dengan keberadaan Ahmadiyah,  pandangan masyarakat agaknya kurang sejalan dengan sikap keagamaan masyarakat sebagaimana temuan sebelumnya di mana sebagian besar dari mereka menyatakan setuju bahwa keyakinan beragama seseorang tidak dapat dicampuri oleh pihak lain, termasuk kesanggupan untuk hidup dalam kondisi yang majemuk. </a:t>
            </a:r>
          </a:p>
          <a:p>
            <a:pPr algn="just"/>
            <a:r>
              <a:rPr lang="id-ID" sz="2000" dirty="0" smtClean="0">
                <a:latin typeface="+mj-lt"/>
              </a:rPr>
              <a:t>Meski masyarakat sangat menyangkan terjadinya kekerasan terhadap warga Ahamidiyah, namun mereka tidak menunjukkan penolakan terhadap upaya pembatasan Ahmadiyah di sejumlah wilayah di tanah air. Terkait dengan persoalan ini, mereka juga mendukung fatwa MUI dan SKB tiga menteri yang membatasi ajaran Ahmadiyah. Uniknya, sebagian besar masyarakat justru mengaku tidak mengetahui isi ajaran Ahmadiyah. </a:t>
            </a:r>
          </a:p>
          <a:p>
            <a:pPr algn="just"/>
            <a:endParaRPr lang="id-ID" sz="2000" dirty="0">
              <a:latin typeface="+mj-lt"/>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normAutofit fontScale="92500" lnSpcReduction="10000"/>
          </a:bodyPr>
          <a:lstStyle/>
          <a:p>
            <a:pPr algn="just"/>
            <a:r>
              <a:rPr lang="id-ID" sz="2800" dirty="0" smtClean="0">
                <a:latin typeface="+mj-lt"/>
              </a:rPr>
              <a:t>Sikap  masyarakat terhadap Ahmadiyah ini agaknya dilatarbelakangi oleh oleh adanya anggapan bahwa Ahmadiyah melakukan praktik keagamaan yang menyimpang, dan oleh karenanya, mereka memposisikan warga Ahmadiyah bukan sebagai saudara seiman. Persepsi semacam ini tentu saja merupakan gejala umum dalam hal keyakinan beragama. Namun, persetujuan terhadap pelarangan Ahmadiyah, tentu merupakan bertolak belakang dengan dukungan mereka terhadap pluralitas bangsa Indonesia dan tidak sejalan dengan anggapan mereka sendiri tentang keabsolutan posisi Tuhan sebagai satu-satunya pihak yang berhak meminta pertanggungjawaban keimanan seseorang. </a:t>
            </a:r>
          </a:p>
          <a:p>
            <a:pPr algn="just"/>
            <a:endParaRPr lang="id-ID" dirty="0">
              <a:latin typeface="+mj-lt"/>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fontScale="77500" lnSpcReduction="20000"/>
          </a:bodyPr>
          <a:lstStyle/>
          <a:p>
            <a:pPr algn="just"/>
            <a:r>
              <a:rPr lang="id-ID" dirty="0" smtClean="0">
                <a:latin typeface="+mj-lt"/>
              </a:rPr>
              <a:t>Ini berarti bahwa pandangan masyarakat yang cenderung toleran hanya berlaku pada persoalan keberagamaan yang bersifat umum; namun pada saat persoalan ini menyentuh Ahmadiyah, masyarakat -terutama yang beragama Islam- cenderung bersikap </a:t>
            </a:r>
            <a:r>
              <a:rPr lang="id-ID" i="1" dirty="0" smtClean="0">
                <a:latin typeface="+mj-lt"/>
              </a:rPr>
              <a:t>reserve</a:t>
            </a:r>
            <a:r>
              <a:rPr lang="id-ID" dirty="0" smtClean="0">
                <a:latin typeface="+mj-lt"/>
              </a:rPr>
              <a:t>. Dengan demikian, di mata masyarakat yang beragama Islam, pluralitas agama di luar Islam boleh jadi bukan merupakan persoalan serius. Namun, persoalan justru muncul manakala terjadi pluralitas di dalam tubuh umat Islam sendiri. Hasil survei ini mendorong ditariknya sebuah kesimpulan bahwa masyarakat yang beragama Islam di Indonesia agaknya tidak mudah menerima sebuah kenyataan bahwa di dalam tubuhnya sendiri terdapat gejala pluralitas.</a:t>
            </a:r>
          </a:p>
          <a:p>
            <a:pPr algn="just"/>
            <a:r>
              <a:rPr lang="id-ID" dirty="0" smtClean="0">
                <a:latin typeface="+mj-lt"/>
              </a:rPr>
              <a:t>Namun demikian, sikap mendukung pembatasan ruang gerak Ahmadiyah itu secara otomatis memperlihatkan persetujuan atas berbagai bentuk kekerasan terhadap kelompok ini. Masyarakat jelas menolak kekerasan terhadap Ahmadiyah.</a:t>
            </a:r>
          </a:p>
          <a:p>
            <a:pPr algn="just"/>
            <a:r>
              <a:rPr lang="id-ID" dirty="0" smtClean="0">
                <a:latin typeface="+mj-lt"/>
              </a:rPr>
              <a:t>Di sisi lain, sejauh para penganut Ahmadiyah diposisikan sebagai saudara sebangsa, masyarakat umumnya dapat menerima keberadaan mereka. Bahkan, masyarakat juga tidak merasa keberatan sama sekali untuk hidup berdampingan dengan warga Ahmadiyah sebagai sesama warga bangsa.</a:t>
            </a:r>
          </a:p>
          <a:p>
            <a:endParaRPr lang="id-ID" dirty="0">
              <a:latin typeface="+mj-lt"/>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389120"/>
          </a:xfrm>
        </p:spPr>
        <p:txBody>
          <a:bodyPr>
            <a:normAutofit/>
          </a:bodyPr>
          <a:lstStyle/>
          <a:p>
            <a:pPr algn="ctr">
              <a:buNone/>
            </a:pPr>
            <a:endParaRPr lang="en-US" sz="4800" b="1" dirty="0" smtClean="0">
              <a:latin typeface="+mj-lt"/>
            </a:endParaRPr>
          </a:p>
          <a:p>
            <a:pPr algn="ctr"/>
            <a:endParaRPr lang="en-US" sz="4800" b="1" dirty="0" smtClean="0">
              <a:latin typeface="+mj-lt"/>
            </a:endParaRPr>
          </a:p>
          <a:p>
            <a:pPr algn="ctr">
              <a:buNone/>
            </a:pPr>
            <a:r>
              <a:rPr lang="en-US" sz="4800" b="1" dirty="0" smtClean="0">
                <a:latin typeface="+mj-lt"/>
              </a:rPr>
              <a:t>IV. KESIMPULAN UMUM</a:t>
            </a:r>
            <a:endParaRPr lang="en-US" sz="4800" b="1" dirty="0">
              <a:latin typeface="+mj-lt"/>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normAutofit fontScale="85000" lnSpcReduction="20000"/>
          </a:bodyPr>
          <a:lstStyle/>
          <a:p>
            <a:pPr algn="just"/>
            <a:r>
              <a:rPr lang="id-ID" dirty="0" smtClean="0">
                <a:latin typeface="+mj-lt"/>
              </a:rPr>
              <a:t>Secara umum dapat dikatakan bahwa masyarakat pada dasarnya dapat menerima perbedaan latar belakang identitas, tidak saja dari segi agama tetapi juga dari segi suku-bangsa. Bahkan mereka beranggapan bahwa kemampuan untuk dapat menerima perbedaan identitas itu sebagai salah satu nilai luhur bangsa Indonesia. </a:t>
            </a:r>
          </a:p>
          <a:p>
            <a:pPr algn="just"/>
            <a:r>
              <a:rPr lang="id-ID" dirty="0" smtClean="0">
                <a:latin typeface="+mj-lt"/>
              </a:rPr>
              <a:t>Cara pandang ini telah mendorong masyarakat untuk menolak berbagai bentuk intervensi—baik yang dilakukan oleh negara maupun kekuatan non-negara—terhadap keberagamaan dalam memilih dan menjalankan keyakinan beragama; terlebih yang dilakukan dengan cara-cara kekerasan.</a:t>
            </a:r>
          </a:p>
          <a:p>
            <a:pPr algn="just"/>
            <a:r>
              <a:rPr lang="id-ID" dirty="0" smtClean="0">
                <a:latin typeface="+mj-lt"/>
              </a:rPr>
              <a:t>Di sisi lain, masyarakat juga mengakui bahwa setiap agama dapat mengantarkan umatnya menuju jalan keselamatan. Dengan demikian, jalan keselamatan agama tidak dimiliki secara eksklusif oleh agama yang dianut masyarakat.  Lebih dari itu, masyarakat juga memposisikan negara sebagai entitas yang seharusnya netral dan menjaga jarak yang sama kepada setiap agama. Negara, di mata masyarakat, tidak boleh tunduk pada agama manapun, sekalipun kedudukannya bersifat mayoritas.</a:t>
            </a:r>
          </a:p>
          <a:p>
            <a:pPr algn="just"/>
            <a:endParaRPr lang="id-ID" dirty="0">
              <a:latin typeface="+mj-lt"/>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05400"/>
          </a:xfrm>
        </p:spPr>
        <p:txBody>
          <a:bodyPr>
            <a:normAutofit fontScale="92500"/>
          </a:bodyPr>
          <a:lstStyle/>
          <a:p>
            <a:pPr algn="just"/>
            <a:r>
              <a:rPr lang="id-ID" dirty="0" smtClean="0">
                <a:latin typeface="+mj-lt"/>
              </a:rPr>
              <a:t>Sampai pada tahap ini dapat dikatakan bahwa sikap umum masyarakat terkait dengan pluralitas agama pada dasarnya cukup positif atau toleran. Tidak terdapat indikasi yang memperlihatkan sikap ekstrem dalam memandang pluralitas keyakinan agama.</a:t>
            </a:r>
          </a:p>
          <a:p>
            <a:pPr algn="just"/>
            <a:r>
              <a:rPr lang="id-ID" dirty="0" smtClean="0">
                <a:latin typeface="+mj-lt"/>
              </a:rPr>
              <a:t>Salah satu bukti bahwa pluralitas agama dipandang secara positif oleh masyarakat adalah munculnya kekhawatiran mereka terkait dengan merosotnya keberagaman di tanah air akhir-akhir ini. Atau dengan kata lain, masyarakat mencemaskan kondisi keberagaman dewasa ini yang dianggap tengah menghadapi ancaman serius. Masyarakat sama sekali tidak memberikan dukungan terhadap terorisme yang mengatasnamakan agama.</a:t>
            </a:r>
          </a:p>
          <a:p>
            <a:pPr algn="just"/>
            <a:endParaRPr lang="id-ID" dirty="0">
              <a:latin typeface="+mj-lt"/>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normAutofit fontScale="92500" lnSpcReduction="10000"/>
          </a:bodyPr>
          <a:lstStyle/>
          <a:p>
            <a:pPr algn="just"/>
            <a:r>
              <a:rPr lang="id-ID" dirty="0" smtClean="0">
                <a:latin typeface="+mj-lt"/>
              </a:rPr>
              <a:t>Konsisten dengan sikap yang dapat menerima perbedaan agama, masyarakat juga menolak tindakan kekerasan yang terhadap warga Ahmadiyah. Bahkan, masyarakat mendukung secara penuh dilakukannya proses hukum kepada para pelaku kekerasan terhadap warga Ahmadiyah.</a:t>
            </a:r>
          </a:p>
          <a:p>
            <a:pPr algn="just"/>
            <a:r>
              <a:rPr lang="id-ID" dirty="0" smtClean="0">
                <a:latin typeface="+mj-lt"/>
              </a:rPr>
              <a:t>Namun demikian, sekalipun masyarakat menolak terhadap kekerasan terhadap warga Ahmadiyah, secara umum mereka beranggapan bahwa ajaran Ahmadiyah telah menyimpang (sesat) dari apa yang mereka yakini sebagai kebenaran ajaran agama. </a:t>
            </a:r>
          </a:p>
          <a:p>
            <a:pPr algn="just"/>
            <a:r>
              <a:rPr lang="id-ID" dirty="0" smtClean="0">
                <a:latin typeface="+mj-lt"/>
              </a:rPr>
              <a:t>Faktor ini pula yang membuat masyarakat cenderung mendukung upaya pelarangan  Ahamdiyah di berbagai daerah, termasuk mendukung SKB tiga menteri terkait dengan pembatasan ruang gerak Ahmadiyah.</a:t>
            </a:r>
          </a:p>
          <a:p>
            <a:pPr algn="just"/>
            <a:endParaRPr lang="id-ID" dirty="0">
              <a:latin typeface="+mj-lt"/>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29200"/>
          </a:xfrm>
        </p:spPr>
        <p:txBody>
          <a:bodyPr>
            <a:normAutofit fontScale="85000" lnSpcReduction="20000"/>
          </a:bodyPr>
          <a:lstStyle/>
          <a:p>
            <a:pPr algn="just"/>
            <a:r>
              <a:rPr lang="id-ID" sz="2800" dirty="0" smtClean="0">
                <a:latin typeface="+mj-lt"/>
              </a:rPr>
              <a:t>Pada sisi yang lain, masyarakat sepenuhnya juga dapat menerima keberadaan warga Ahmadiyah sebagai saudara sebangsa, bahkan siap untuk hidup berdampingan secara damai dengan mereka. Lebih dari itu, masyarakat juga beranggapan bahwa berbagai hal yang terkait dengan Ahamidiyah bukan merupakan persoalan yang penting dilihat dari sudut kepentingan pribadi mereka. </a:t>
            </a:r>
          </a:p>
          <a:p>
            <a:pPr algn="just"/>
            <a:r>
              <a:rPr lang="id-ID" sz="2800" dirty="0" smtClean="0">
                <a:latin typeface="+mj-lt"/>
              </a:rPr>
              <a:t>Dengan demikian, dapat dikatakan bahwa sikap masyarakat terhadap Ahmadiyah cenderung ambivalen (mendua). Anggapan bahwa ajaran Ahmadiyah sesat serta dukungan terhadap kebijakan pembatasan ajaran Ahamdiyah berdampingan dengan sikap menganggap Ahmadiyah sebagai saudara sebangsa dan sikap anti-kekerasan terhadap Ahmadiyah, termasuk kesediaan untuk hidup berdampingan secara damai dengan Ahmadiyah.</a:t>
            </a:r>
          </a:p>
          <a:p>
            <a:pPr algn="just"/>
            <a:endParaRPr lang="id-ID" dirty="0">
              <a:latin typeface="+mj-lt"/>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rmAutofit fontScale="92500" lnSpcReduction="20000"/>
          </a:bodyPr>
          <a:lstStyle/>
          <a:p>
            <a:pPr algn="just"/>
            <a:r>
              <a:rPr lang="id-ID" dirty="0" smtClean="0">
                <a:latin typeface="+mj-lt"/>
              </a:rPr>
              <a:t>Lalu, bagaimanakah persoalan Ahmadiyah harus diletakkan, khususnya terkait dengan hak mereka? Persoalannya tentu saja berpulang kepada pemerintah/negara. Penghormatan dan perlindungan kebebasan beragama tidak saja dijamin oleh konstitusi, tetapi juga oleh berbagai perundangan lain, termasuk ratifikasi Kovenan Internasional Hak-hak Sipili dan Politik dan Kovenan Internasional Hak-hak  Ekonomi, Sosial dan Budaya. </a:t>
            </a:r>
          </a:p>
          <a:p>
            <a:pPr algn="just"/>
            <a:r>
              <a:rPr lang="id-ID" dirty="0" smtClean="0">
                <a:latin typeface="+mj-lt"/>
              </a:rPr>
              <a:t>Keterikatan RI atas seluruh perangkat hukum tersebut, termasuk yang bersifat internasional yang sudah berstatus </a:t>
            </a:r>
            <a:r>
              <a:rPr lang="id-ID" i="1" dirty="0" smtClean="0">
                <a:latin typeface="+mj-lt"/>
              </a:rPr>
              <a:t>legally binding</a:t>
            </a:r>
            <a:r>
              <a:rPr lang="id-ID" dirty="0" smtClean="0">
                <a:latin typeface="+mj-lt"/>
              </a:rPr>
              <a:t>, akan selalu menjadi ukuran kinerja pemerintah dalam mematahuinya. Keterikatan itu tentu tidak hanya pada tataran menghormati, melindungi dan memenuhi HAM, tetapi juga memastikan bahwa pengetahuan dan kesadaran masyarakat tentang HAM adalah juga tugas yang harus diemban negara melalui sosialisasi dan pendidikan yang diselenggarakan oleh negara.</a:t>
            </a:r>
          </a:p>
          <a:p>
            <a:pPr algn="just"/>
            <a:endParaRPr lang="id-ID" dirty="0">
              <a:latin typeface="+mj-lt"/>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endParaRPr lang="id-ID" sz="4000" dirty="0" smtClean="0">
              <a:latin typeface="+mj-lt"/>
            </a:endParaRPr>
          </a:p>
          <a:p>
            <a:pPr algn="ctr">
              <a:buNone/>
            </a:pPr>
            <a:r>
              <a:rPr lang="id-ID" sz="4000" dirty="0" smtClean="0">
                <a:latin typeface="+mj-lt"/>
              </a:rPr>
              <a:t>Terima kasih</a:t>
            </a:r>
            <a:endParaRPr lang="id-ID" sz="4000" dirty="0">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setaraINSTITUTE\kebansaan dan kinerja pemerintah\grafik\Graphic44.jpg"/>
          <p:cNvPicPr>
            <a:picLocks noGrp="1" noChangeAspect="1" noChangeArrowheads="1"/>
          </p:cNvPicPr>
          <p:nvPr>
            <p:ph idx="1"/>
          </p:nvPr>
        </p:nvPicPr>
        <p:blipFill>
          <a:blip r:embed="rId2" cstate="print"/>
          <a:stretch>
            <a:fillRect/>
          </a:stretch>
        </p:blipFill>
        <p:spPr bwMode="auto">
          <a:xfrm>
            <a:off x="1066800" y="1905000"/>
            <a:ext cx="6907876" cy="3275215"/>
          </a:xfrm>
          <a:prstGeom prst="rect">
            <a:avLst/>
          </a:prstGeom>
          <a:noFill/>
        </p:spPr>
      </p:pic>
      <p:sp>
        <p:nvSpPr>
          <p:cNvPr id="6" name="Title 1"/>
          <p:cNvSpPr>
            <a:spLocks noGrp="1"/>
          </p:cNvSpPr>
          <p:nvPr>
            <p:ph type="title"/>
          </p:nvPr>
        </p:nvSpPr>
        <p:spPr>
          <a:xfrm>
            <a:off x="457200" y="304800"/>
            <a:ext cx="8229600" cy="1143000"/>
          </a:xfrm>
        </p:spPr>
        <p:txBody>
          <a:bodyPr>
            <a:normAutofit/>
          </a:bodyPr>
          <a:lstStyle/>
          <a:p>
            <a:r>
              <a:rPr lang="id-ID" sz="2400" b="1" dirty="0" smtClean="0"/>
              <a:t>Grafik 5: Agama Responden</a:t>
            </a:r>
            <a:endParaRPr lang="en-US" sz="24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setaraINSTITUTE\kebansaan dan kinerja pemerintah\grafik\Graphic45.jpg"/>
          <p:cNvPicPr>
            <a:picLocks noGrp="1" noChangeAspect="1" noChangeArrowheads="1"/>
          </p:cNvPicPr>
          <p:nvPr>
            <p:ph idx="1"/>
          </p:nvPr>
        </p:nvPicPr>
        <p:blipFill>
          <a:blip r:embed="rId2" cstate="print"/>
          <a:srcRect/>
          <a:stretch>
            <a:fillRect/>
          </a:stretch>
        </p:blipFill>
        <p:spPr bwMode="auto">
          <a:xfrm>
            <a:off x="2286000" y="1066800"/>
            <a:ext cx="6664875" cy="4958598"/>
          </a:xfrm>
          <a:prstGeom prst="rect">
            <a:avLst/>
          </a:prstGeom>
          <a:noFill/>
        </p:spPr>
      </p:pic>
      <p:sp>
        <p:nvSpPr>
          <p:cNvPr id="5" name="Title 1"/>
          <p:cNvSpPr>
            <a:spLocks noGrp="1"/>
          </p:cNvSpPr>
          <p:nvPr>
            <p:ph type="title"/>
          </p:nvPr>
        </p:nvSpPr>
        <p:spPr>
          <a:xfrm>
            <a:off x="457200" y="762000"/>
            <a:ext cx="8229600" cy="1447800"/>
          </a:xfrm>
        </p:spPr>
        <p:txBody>
          <a:bodyPr>
            <a:normAutofit/>
          </a:bodyPr>
          <a:lstStyle/>
          <a:p>
            <a:r>
              <a:rPr lang="id-ID" sz="2400" b="1" dirty="0" smtClean="0"/>
              <a:t>Grafik 6: </a:t>
            </a:r>
            <a:br>
              <a:rPr lang="id-ID" sz="2400" b="1" dirty="0" smtClean="0"/>
            </a:br>
            <a:r>
              <a:rPr lang="id-ID" sz="2400" b="1" dirty="0" smtClean="0"/>
              <a:t>Pekerjaan </a:t>
            </a:r>
            <a:br>
              <a:rPr lang="id-ID" sz="2400" b="1" dirty="0" smtClean="0"/>
            </a:br>
            <a:r>
              <a:rPr lang="id-ID" sz="2400" b="1" dirty="0" smtClean="0"/>
              <a:t>Responden</a:t>
            </a:r>
            <a:endParaRPr lang="en-US" sz="24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setaraINSTITUTE\kebansaan dan kinerja pemerintah\grafik\Graphic46.jpg"/>
          <p:cNvPicPr>
            <a:picLocks noGrp="1" noChangeAspect="1" noChangeArrowheads="1"/>
          </p:cNvPicPr>
          <p:nvPr>
            <p:ph idx="1"/>
          </p:nvPr>
        </p:nvPicPr>
        <p:blipFill>
          <a:blip r:embed="rId2" cstate="print"/>
          <a:stretch>
            <a:fillRect/>
          </a:stretch>
        </p:blipFill>
        <p:spPr bwMode="auto">
          <a:xfrm>
            <a:off x="2209800" y="1676400"/>
            <a:ext cx="4819996" cy="4023603"/>
          </a:xfrm>
          <a:prstGeom prst="rect">
            <a:avLst/>
          </a:prstGeom>
          <a:noFill/>
        </p:spPr>
      </p:pic>
      <p:sp>
        <p:nvSpPr>
          <p:cNvPr id="5" name="Title 1"/>
          <p:cNvSpPr>
            <a:spLocks noGrp="1"/>
          </p:cNvSpPr>
          <p:nvPr>
            <p:ph type="title"/>
          </p:nvPr>
        </p:nvSpPr>
        <p:spPr>
          <a:xfrm>
            <a:off x="381000" y="381000"/>
            <a:ext cx="8229600" cy="914400"/>
          </a:xfrm>
        </p:spPr>
        <p:txBody>
          <a:bodyPr>
            <a:normAutofit/>
          </a:bodyPr>
          <a:lstStyle/>
          <a:p>
            <a:r>
              <a:rPr lang="id-ID" sz="2400" b="1" dirty="0" smtClean="0"/>
              <a:t>Grafik 7: Penghasilan Kotor Per Bulan Responden</a:t>
            </a:r>
            <a:endParaRPr lang="en-US" sz="2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sz="4000" b="1" dirty="0" smtClean="0">
              <a:latin typeface="+mj-lt"/>
            </a:endParaRPr>
          </a:p>
          <a:p>
            <a:pPr algn="ctr">
              <a:buNone/>
            </a:pPr>
            <a:r>
              <a:rPr lang="en-US" sz="4800" b="1" dirty="0" smtClean="0">
                <a:latin typeface="+mj-lt"/>
              </a:rPr>
              <a:t>III</a:t>
            </a:r>
            <a:endParaRPr lang="id-ID" sz="4800" b="1" dirty="0" smtClean="0">
              <a:latin typeface="+mj-lt"/>
            </a:endParaRPr>
          </a:p>
          <a:p>
            <a:pPr algn="ctr">
              <a:buNone/>
            </a:pPr>
            <a:r>
              <a:rPr lang="en-US" sz="4800" b="1" dirty="0" smtClean="0">
                <a:latin typeface="+mj-lt"/>
              </a:rPr>
              <a:t>TEMUAN DAN ANALIS</a:t>
            </a:r>
            <a:r>
              <a:rPr lang="id-ID" sz="4800" b="1" dirty="0" smtClean="0">
                <a:latin typeface="+mj-lt"/>
              </a:rPr>
              <a:t>A</a:t>
            </a:r>
            <a:endParaRPr lang="en-US" sz="4800" b="1" dirty="0">
              <a:latin typeface="+mj-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en-US" dirty="0" smtClean="0"/>
          </a:p>
          <a:p>
            <a:pPr algn="ctr"/>
            <a:endParaRPr lang="en-US" dirty="0" smtClean="0"/>
          </a:p>
        </p:txBody>
      </p:sp>
      <p:sp>
        <p:nvSpPr>
          <p:cNvPr id="4" name="TextBox 3"/>
          <p:cNvSpPr txBox="1"/>
          <p:nvPr/>
        </p:nvSpPr>
        <p:spPr>
          <a:xfrm>
            <a:off x="228600" y="1905000"/>
            <a:ext cx="8382000" cy="1323439"/>
          </a:xfrm>
          <a:prstGeom prst="rect">
            <a:avLst/>
          </a:prstGeom>
          <a:noFill/>
        </p:spPr>
        <p:txBody>
          <a:bodyPr wrap="square" rtlCol="0">
            <a:spAutoFit/>
          </a:bodyPr>
          <a:lstStyle/>
          <a:p>
            <a:pPr algn="ctr">
              <a:buNone/>
            </a:pPr>
            <a:r>
              <a:rPr lang="id-ID" sz="4000" b="1" dirty="0" smtClean="0">
                <a:latin typeface="+mj-lt"/>
              </a:rPr>
              <a:t>1 </a:t>
            </a:r>
          </a:p>
          <a:p>
            <a:pPr algn="ctr">
              <a:buNone/>
            </a:pPr>
            <a:r>
              <a:rPr lang="id-ID" sz="4000" b="1" dirty="0" smtClean="0">
                <a:latin typeface="+mj-lt"/>
              </a:rPr>
              <a:t>SIKAP KEBERAGAMAAN WARGA</a:t>
            </a:r>
            <a:endParaRPr lang="en-US" sz="4000" b="1" dirty="0">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04088"/>
            <a:ext cx="8153400" cy="819912"/>
          </a:xfrm>
        </p:spPr>
        <p:txBody>
          <a:bodyPr>
            <a:normAutofit/>
          </a:bodyPr>
          <a:lstStyle/>
          <a:p>
            <a:r>
              <a:rPr lang="id-ID" sz="2400" b="1" dirty="0" smtClean="0"/>
              <a:t>Grafik 8: </a:t>
            </a:r>
            <a:br>
              <a:rPr lang="id-ID" sz="2400" b="1" dirty="0" smtClean="0"/>
            </a:br>
            <a:r>
              <a:rPr lang="id-ID" sz="2400" b="1" dirty="0" smtClean="0"/>
              <a:t>Persetujuan Masyarakat terhadap Perbedaan Suku, Agama</a:t>
            </a:r>
            <a:endParaRPr lang="id-ID" sz="2400" b="1" dirty="0"/>
          </a:p>
        </p:txBody>
      </p:sp>
      <p:pic>
        <p:nvPicPr>
          <p:cNvPr id="4" name="Content Placeholder 3" descr="D:\setaraINSTITUTE\survei kebangsaan 2011\grafik ahmadiyah\graphic2.jpg"/>
          <p:cNvPicPr>
            <a:picLocks noGrp="1" noChangeAspect="1" noChangeArrowheads="1"/>
          </p:cNvPicPr>
          <p:nvPr>
            <p:ph idx="1"/>
          </p:nvPr>
        </p:nvPicPr>
        <p:blipFill>
          <a:blip r:embed="rId2" cstate="print"/>
          <a:srcRect/>
          <a:stretch>
            <a:fillRect/>
          </a:stretch>
        </p:blipFill>
        <p:spPr bwMode="auto">
          <a:xfrm>
            <a:off x="1906524" y="2060173"/>
            <a:ext cx="4799076" cy="405548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id-ID" sz="2400" dirty="0" smtClean="0"/>
              <a:t>Sebagian besar masyarakat (87.5%) menyatakan bahwa kemampuan untuk menerima berbagai perbedaan agama dan suku bangsa merupakan nilai-nilai yang dijunjung tinggi oleh bangsa Indonesia. Atau dengan kata lain, hidup dalam keberagaman merupakan jati diri bangsa Indonesia yang sesungguhnya. Hanya sebagian kecil saja (4.3%) yang beranggapan bahwa menerima berbagai perbedaan agama dan suku bangsa bukan merupakan nilai-nilai yang dijunjung oleh bangsa Indonesia.</a:t>
            </a:r>
          </a:p>
          <a:p>
            <a:pPr algn="just"/>
            <a:endParaRPr lang="id-ID"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etaraINSTITUTE\survei kebangsaan 2011\grafik ahmadiyah\Graphic2.jpg"/>
          <p:cNvPicPr>
            <a:picLocks noGrp="1" noChangeAspect="1" noChangeArrowheads="1"/>
          </p:cNvPicPr>
          <p:nvPr>
            <p:ph idx="1"/>
          </p:nvPr>
        </p:nvPicPr>
        <p:blipFill>
          <a:blip r:embed="rId2" cstate="print"/>
          <a:srcRect/>
          <a:stretch>
            <a:fillRect/>
          </a:stretch>
        </p:blipFill>
        <p:spPr bwMode="auto">
          <a:xfrm>
            <a:off x="2362200" y="2057400"/>
            <a:ext cx="3511296" cy="4140369"/>
          </a:xfrm>
          <a:prstGeom prst="rect">
            <a:avLst/>
          </a:prstGeom>
          <a:noFill/>
        </p:spPr>
      </p:pic>
      <p:sp>
        <p:nvSpPr>
          <p:cNvPr id="5" name="Title 1"/>
          <p:cNvSpPr>
            <a:spLocks noGrp="1"/>
          </p:cNvSpPr>
          <p:nvPr>
            <p:ph type="title"/>
          </p:nvPr>
        </p:nvSpPr>
        <p:spPr>
          <a:xfrm>
            <a:off x="533400" y="704088"/>
            <a:ext cx="8153400" cy="819912"/>
          </a:xfrm>
        </p:spPr>
        <p:txBody>
          <a:bodyPr>
            <a:normAutofit fontScale="90000"/>
          </a:bodyPr>
          <a:lstStyle/>
          <a:p>
            <a:r>
              <a:rPr lang="id-ID" sz="2400" b="1" dirty="0" smtClean="0"/>
              <a:t>Grafik 9: </a:t>
            </a:r>
            <a:br>
              <a:rPr lang="id-ID" sz="2400" b="1" dirty="0" smtClean="0"/>
            </a:br>
            <a:r>
              <a:rPr lang="id-ID" sz="2400" b="1" dirty="0" smtClean="0"/>
              <a:t>Persetujuan masyarakat perbedaan BUKAN penghalang kerukunan</a:t>
            </a:r>
            <a:endParaRPr lang="id-ID" sz="24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id-ID" sz="2400" dirty="0" smtClean="0">
                <a:latin typeface="+mj-lt"/>
              </a:rPr>
              <a:t>Konsisten dengan sikap yang dapat menerima perbedaan dalam agama dan suku bangsa, sebagian besar masyarakat (80.4%) juga beranggapan bahwa perbedaan semacam itu sama sekali bukan merupakan faktor penghalang bagi terciptanya kerukunan dalam kehidupan bermasyarakat. Dengan demikian, masyarakat berpendapat bahwa perbedaan agama dan suku bangsa yang ada tidak dapat dijadikan alasan untuk menolak hidup rukun antar sesama anak bangsa. Hanya sebagian kecil saja (26.6%) yang tidak sependapat dengan pandangan semacam ini.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id-ID" sz="4800" b="1" dirty="0" smtClean="0">
                <a:latin typeface="+mj-lt"/>
              </a:rPr>
              <a:t>I</a:t>
            </a:r>
          </a:p>
          <a:p>
            <a:pPr algn="ctr">
              <a:buNone/>
            </a:pPr>
            <a:r>
              <a:rPr lang="id-ID" sz="4800" b="1" dirty="0" smtClean="0">
                <a:latin typeface="+mj-lt"/>
              </a:rPr>
              <a:t>PENDAHULUAN</a:t>
            </a:r>
            <a:endParaRPr lang="id-ID" sz="4800" b="1" dirty="0">
              <a:latin typeface="+mj-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etaraINSTITUTE\survei kebangsaan 2011\grafik ahmadiyah\Graphic3.jpg"/>
          <p:cNvPicPr>
            <a:picLocks noGrp="1" noChangeAspect="1" noChangeArrowheads="1"/>
          </p:cNvPicPr>
          <p:nvPr>
            <p:ph idx="1"/>
          </p:nvPr>
        </p:nvPicPr>
        <p:blipFill>
          <a:blip r:embed="rId2" cstate="print"/>
          <a:srcRect/>
          <a:stretch>
            <a:fillRect/>
          </a:stretch>
        </p:blipFill>
        <p:spPr bwMode="auto">
          <a:xfrm>
            <a:off x="1905000" y="2514600"/>
            <a:ext cx="4354286" cy="3810000"/>
          </a:xfrm>
          <a:prstGeom prst="rect">
            <a:avLst/>
          </a:prstGeom>
          <a:noFill/>
        </p:spPr>
      </p:pic>
      <p:sp>
        <p:nvSpPr>
          <p:cNvPr id="5" name="Title 1"/>
          <p:cNvSpPr>
            <a:spLocks noGrp="1"/>
          </p:cNvSpPr>
          <p:nvPr>
            <p:ph type="title"/>
          </p:nvPr>
        </p:nvSpPr>
        <p:spPr>
          <a:xfrm>
            <a:off x="533400" y="990600"/>
            <a:ext cx="8153400" cy="819912"/>
          </a:xfrm>
        </p:spPr>
        <p:txBody>
          <a:bodyPr>
            <a:normAutofit fontScale="90000"/>
          </a:bodyPr>
          <a:lstStyle/>
          <a:p>
            <a:r>
              <a:rPr lang="id-ID" sz="2400" b="1" dirty="0" smtClean="0"/>
              <a:t>Grafik 10: </a:t>
            </a:r>
            <a:br>
              <a:rPr lang="id-ID" sz="2400" b="1" dirty="0" smtClean="0"/>
            </a:br>
            <a:r>
              <a:rPr lang="id-ID" sz="2400" b="1" dirty="0" smtClean="0"/>
              <a:t>Pengetahuan masyarakat bahwa kebebasan beragama adalah dijamin dalam UUD Negara RI 1945</a:t>
            </a:r>
            <a:endParaRPr lang="id-ID" sz="24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id-ID" dirty="0" smtClean="0"/>
              <a:t>Bagian terbesar anggota masyarakat ternyata kurang atau tidak mengetahui bahwa kebebasan bergama sepenuhnya diakui dan dijamin oleh UUD Negara RI 1945. Hal ini tampak dari 45.6% yang mengaku bahwa mereka tidak mengetahui adanya jaminan kebebasan agama dalam konstitusi RI. Meski prosentasenya lebih kecil, namun tidak sedikit pula mereka (37.6%) yang mengaku mengetahuinya. </a:t>
            </a:r>
          </a:p>
          <a:p>
            <a:pPr algn="just"/>
            <a:endParaRPr lang="id-ID"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etaraINSTITUTE\survei kebangsaan 2011\grafik ahmadiyah\Graphic4.jpg"/>
          <p:cNvPicPr>
            <a:picLocks noGrp="1" noChangeAspect="1" noChangeArrowheads="1"/>
          </p:cNvPicPr>
          <p:nvPr>
            <p:ph idx="1"/>
          </p:nvPr>
        </p:nvPicPr>
        <p:blipFill>
          <a:blip r:embed="rId2" cstate="print"/>
          <a:srcRect/>
          <a:stretch>
            <a:fillRect/>
          </a:stretch>
        </p:blipFill>
        <p:spPr bwMode="auto">
          <a:xfrm>
            <a:off x="2438400" y="1905000"/>
            <a:ext cx="3762756" cy="4291014"/>
          </a:xfrm>
          <a:prstGeom prst="rect">
            <a:avLst/>
          </a:prstGeom>
          <a:noFill/>
        </p:spPr>
      </p:pic>
      <p:sp>
        <p:nvSpPr>
          <p:cNvPr id="5" name="Title 1"/>
          <p:cNvSpPr>
            <a:spLocks noGrp="1"/>
          </p:cNvSpPr>
          <p:nvPr>
            <p:ph type="title"/>
          </p:nvPr>
        </p:nvSpPr>
        <p:spPr>
          <a:xfrm>
            <a:off x="533400" y="990600"/>
            <a:ext cx="8153400" cy="819912"/>
          </a:xfrm>
        </p:spPr>
        <p:txBody>
          <a:bodyPr>
            <a:normAutofit/>
          </a:bodyPr>
          <a:lstStyle/>
          <a:p>
            <a:r>
              <a:rPr lang="id-ID" sz="2400" b="1" dirty="0" smtClean="0"/>
              <a:t>Grafik 11: </a:t>
            </a:r>
            <a:br>
              <a:rPr lang="id-ID" sz="2400" b="1" dirty="0" smtClean="0"/>
            </a:br>
            <a:r>
              <a:rPr lang="id-ID" sz="2400" b="1" dirty="0" smtClean="0"/>
              <a:t>HAM berasal dari Negeri Barat</a:t>
            </a:r>
            <a:endParaRPr lang="id-ID" sz="24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id-ID" dirty="0" smtClean="0">
                <a:latin typeface="+mj-lt"/>
              </a:rPr>
              <a:t>Hak-hak asasi manusia dipahami oleh sebagian besar masyarakat sebagai bukan berasal dari Barat. Mereka yang menyatakan hal ini tampak jauh lebih besar (36%) dari mereka (16.2%) yang menyatakan bahwa hak-hak asasi manusia berasal dari Barat. Pandangan ini secara implisit mengandung pengertian bahwa hak-hak asasi manusia juga merupakan pandangan yang dianut oleh masyarakat Indonesia. Namun demikian, jumlah mereka yang tidak dapat memberikan jawaban atas pertanyaan ini terlihat jauh lebih besar lagi (47.8%).</a:t>
            </a:r>
          </a:p>
          <a:p>
            <a:pPr algn="just">
              <a:buNone/>
            </a:pPr>
            <a:endParaRPr lang="id-ID" dirty="0">
              <a:latin typeface="+mj-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etaraINSTITUTE\survei kebangsaan 2011\grafik ahmadiyah\Graphic5.jpg"/>
          <p:cNvPicPr>
            <a:picLocks noGrp="1" noChangeAspect="1" noChangeArrowheads="1"/>
          </p:cNvPicPr>
          <p:nvPr>
            <p:ph idx="1"/>
          </p:nvPr>
        </p:nvPicPr>
        <p:blipFill>
          <a:blip r:embed="rId2" cstate="print"/>
          <a:srcRect/>
          <a:stretch>
            <a:fillRect/>
          </a:stretch>
        </p:blipFill>
        <p:spPr bwMode="auto">
          <a:xfrm>
            <a:off x="1421476" y="2172234"/>
            <a:ext cx="6301047" cy="3915295"/>
          </a:xfrm>
          <a:prstGeom prst="rect">
            <a:avLst/>
          </a:prstGeom>
          <a:noFill/>
        </p:spPr>
      </p:pic>
      <p:sp>
        <p:nvSpPr>
          <p:cNvPr id="5" name="Title 1"/>
          <p:cNvSpPr>
            <a:spLocks noGrp="1"/>
          </p:cNvSpPr>
          <p:nvPr>
            <p:ph type="title"/>
          </p:nvPr>
        </p:nvSpPr>
        <p:spPr>
          <a:xfrm>
            <a:off x="533400" y="990600"/>
            <a:ext cx="8153400" cy="819912"/>
          </a:xfrm>
        </p:spPr>
        <p:txBody>
          <a:bodyPr>
            <a:normAutofit/>
          </a:bodyPr>
          <a:lstStyle/>
          <a:p>
            <a:r>
              <a:rPr lang="id-ID" sz="2400" b="1" dirty="0" smtClean="0"/>
              <a:t>Grafik 12: </a:t>
            </a:r>
            <a:br>
              <a:rPr lang="id-ID" sz="2400" b="1" dirty="0" smtClean="0"/>
            </a:br>
            <a:r>
              <a:rPr lang="id-ID" sz="2400" b="1" dirty="0" smtClean="0"/>
              <a:t>Persetujuan masyarakat terhadap 3 elemen hak.... </a:t>
            </a:r>
            <a:endParaRPr lang="id-ID" sz="24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876800"/>
          </a:xfrm>
        </p:spPr>
        <p:txBody>
          <a:bodyPr>
            <a:noAutofit/>
          </a:bodyPr>
          <a:lstStyle/>
          <a:p>
            <a:pPr algn="just"/>
            <a:r>
              <a:rPr lang="id-ID" sz="2000" dirty="0" smtClean="0">
                <a:latin typeface="+mj-lt"/>
              </a:rPr>
              <a:t>Berbagai hak yang terkait dengan kebebasan beragama seseorang memperoleh dukungan yang cukup kuat dari masyarakat. Atau dengan kata lain, masyarakat memandang kebebasan beragama secara positif.  Terkait dengan hak untuk menganut suatu keyakinan agama, misalnya, dukungan atau sikap setuju diperlihatkan  oleh mayoritas responden 90.7% berbanding jauh dengan sikap sebaliknya yang hanya didukung oleh 3.8%  responden.</a:t>
            </a:r>
          </a:p>
          <a:p>
            <a:pPr algn="just"/>
            <a:r>
              <a:rPr lang="id-ID" sz="2000" dirty="0" smtClean="0">
                <a:latin typeface="+mj-lt"/>
              </a:rPr>
              <a:t>Demikian pula halnya dengan hak untuk menjalankan ibadah sesuai dengan keyakinannya. Hak ini didukung penuh oleh mayoritas responden (91.1%) dan hanya 2.8% saja anggota masyarakat yang berpandangan sebaliknya. Sementara itu, hak untuk menyebarluaskan agama dengan cara damai juga didukung oleh mayoritas responden (70.4%). Mereka yang menolaknya hanya terdiri dari 23.1% responden saja.</a:t>
            </a:r>
          </a:p>
          <a:p>
            <a:pPr algn="just">
              <a:buNone/>
            </a:pPr>
            <a:endParaRPr lang="id-ID" sz="2000" dirty="0">
              <a:latin typeface="+mj-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etaraINSTITUTE\survei kebangsaan 2011\grafik ahmadiyah\Graphic6.jpg"/>
          <p:cNvPicPr>
            <a:picLocks noGrp="1" noChangeAspect="1" noChangeArrowheads="1"/>
          </p:cNvPicPr>
          <p:nvPr>
            <p:ph idx="1"/>
          </p:nvPr>
        </p:nvPicPr>
        <p:blipFill>
          <a:blip r:embed="rId2" cstate="print"/>
          <a:srcRect/>
          <a:stretch>
            <a:fillRect/>
          </a:stretch>
        </p:blipFill>
        <p:spPr bwMode="auto">
          <a:xfrm>
            <a:off x="2362200" y="2057934"/>
            <a:ext cx="4086398" cy="4511783"/>
          </a:xfrm>
          <a:prstGeom prst="rect">
            <a:avLst/>
          </a:prstGeom>
          <a:noFill/>
        </p:spPr>
      </p:pic>
      <p:sp>
        <p:nvSpPr>
          <p:cNvPr id="5" name="Title 1"/>
          <p:cNvSpPr>
            <a:spLocks noGrp="1"/>
          </p:cNvSpPr>
          <p:nvPr>
            <p:ph type="title"/>
          </p:nvPr>
        </p:nvSpPr>
        <p:spPr>
          <a:xfrm>
            <a:off x="533400" y="990600"/>
            <a:ext cx="8153400" cy="819912"/>
          </a:xfrm>
        </p:spPr>
        <p:txBody>
          <a:bodyPr>
            <a:normAutofit fontScale="90000"/>
          </a:bodyPr>
          <a:lstStyle/>
          <a:p>
            <a:r>
              <a:rPr lang="id-ID" sz="2400" b="1" dirty="0" smtClean="0"/>
              <a:t>Grafik 13: </a:t>
            </a:r>
            <a:br>
              <a:rPr lang="id-ID" sz="2400" b="1" dirty="0" smtClean="0"/>
            </a:br>
            <a:r>
              <a:rPr lang="id-ID" sz="2400" b="1" dirty="0" smtClean="0"/>
              <a:t>Persetujuan masyarakat terhadap “ Tidak ada pihak manapun, termasuk NEGARA yang boleh mencampuri keyakinan warga negara”</a:t>
            </a:r>
            <a:endParaRPr lang="id-ID" sz="24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just"/>
            <a:r>
              <a:rPr lang="id-ID" dirty="0" smtClean="0">
                <a:latin typeface="+mj-lt"/>
              </a:rPr>
              <a:t>Bagi masyarakat kebebasan beragama merupakan wilayah yang sepenuhnya berada pada lingkup hak pribadi yang melekat pada diri seseorang, dan oleh karenanya, setiap bentuk campur tangan/intervensi—dari pihak manapun juga datangnya—tidak dapat dibenarkan. Pandangan ini tercermin dari sikap sebagian besar responden (63.5%) yang memperlihatkan persetujuannya terhadap pendapat yang menyatakan bahwa tidak ada pihak manapun juga, termasuk negara, yang dapat mencampuri hak beragama seseorang. Hanya sebagian kecil saja anggota masyarakat (12.3%) yang berpandangan bahwa hak keberagamaan yang dianut setiap orang boleh dicampuri oleh pihak lain, termasuk oleh negara.</a:t>
            </a:r>
          </a:p>
          <a:p>
            <a:pPr algn="just">
              <a:buNone/>
            </a:pPr>
            <a:endParaRPr lang="id-ID" dirty="0">
              <a:latin typeface="+mj-l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etaraINSTITUTE\survei kebangsaan 2011\grafik ahmadiyah\Graphic7.jpg"/>
          <p:cNvPicPr>
            <a:picLocks noGrp="1" noChangeAspect="1" noChangeArrowheads="1"/>
          </p:cNvPicPr>
          <p:nvPr>
            <p:ph idx="1"/>
          </p:nvPr>
        </p:nvPicPr>
        <p:blipFill>
          <a:blip r:embed="rId2" cstate="print"/>
          <a:srcRect/>
          <a:stretch>
            <a:fillRect/>
          </a:stretch>
        </p:blipFill>
        <p:spPr bwMode="auto">
          <a:xfrm>
            <a:off x="990600" y="2133600"/>
            <a:ext cx="7526321" cy="3491325"/>
          </a:xfrm>
          <a:prstGeom prst="rect">
            <a:avLst/>
          </a:prstGeom>
          <a:noFill/>
        </p:spPr>
      </p:pic>
      <p:sp>
        <p:nvSpPr>
          <p:cNvPr id="5" name="Title 1"/>
          <p:cNvSpPr>
            <a:spLocks noGrp="1"/>
          </p:cNvSpPr>
          <p:nvPr>
            <p:ph type="title"/>
          </p:nvPr>
        </p:nvSpPr>
        <p:spPr>
          <a:xfrm>
            <a:off x="533400" y="990600"/>
            <a:ext cx="8153400" cy="819912"/>
          </a:xfrm>
        </p:spPr>
        <p:txBody>
          <a:bodyPr>
            <a:normAutofit fontScale="90000"/>
          </a:bodyPr>
          <a:lstStyle/>
          <a:p>
            <a:r>
              <a:rPr lang="id-ID" sz="2400" b="1" dirty="0" smtClean="0"/>
              <a:t>Grafik 14: </a:t>
            </a:r>
            <a:br>
              <a:rPr lang="id-ID" sz="2400" b="1" dirty="0" smtClean="0"/>
            </a:br>
            <a:r>
              <a:rPr lang="id-ID" sz="2400" b="1" dirty="0" smtClean="0"/>
              <a:t>Peran yang sebaiknya dijalankan oleh NEGARA dalam kehidupan beragama</a:t>
            </a:r>
            <a:endParaRPr lang="id-ID" sz="24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24400"/>
          </a:xfrm>
        </p:spPr>
        <p:txBody>
          <a:bodyPr>
            <a:normAutofit fontScale="92500" lnSpcReduction="10000"/>
          </a:bodyPr>
          <a:lstStyle/>
          <a:p>
            <a:pPr algn="just"/>
            <a:r>
              <a:rPr lang="id-ID" dirty="0" smtClean="0">
                <a:latin typeface="+mj-lt"/>
              </a:rPr>
              <a:t>Dalam memposisikan peran negara/pemerintah terkait dengan kehidupan beragama, pandangan mayoritas masyarakat  dapat dikatakan cukup positif. Pemerintah di mata masyarakat, tidak saja harus memberikan jaminan atas semua agama/keyakinan untuk tumbuh (47.1%) tetapi juga harus menjamin praktik ibadah dan penyebaran agama yang dilakukan secara damai (14.5%).</a:t>
            </a:r>
          </a:p>
          <a:p>
            <a:pPr algn="just"/>
            <a:r>
              <a:rPr lang="id-ID" dirty="0" smtClean="0">
                <a:latin typeface="+mj-lt"/>
              </a:rPr>
              <a:t>Hanya sebagian kecil saja anggota masyarakat yang mendukung intervensi dan restriksi negara terhadap kehidupan beragama, baik dalam bentuk pembatasan  agama/keyakinan (5.2%) maupun dalam bentuk pembatasan atas penyebarluasan ajaran suatu agama, meski keyakinannya tetap dijamin (7.8%).</a:t>
            </a:r>
          </a:p>
          <a:p>
            <a:pPr algn="just">
              <a:buNone/>
            </a:pPr>
            <a:endParaRPr lang="id-ID" dirty="0">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normAutofit/>
          </a:bodyPr>
          <a:lstStyle/>
          <a:p>
            <a:r>
              <a:rPr lang="id-ID" sz="3600" b="1" dirty="0" smtClean="0"/>
              <a:t>1.1. Pengantar</a:t>
            </a:r>
            <a:endParaRPr lang="id-ID" sz="3600" b="1" dirty="0"/>
          </a:p>
        </p:txBody>
      </p:sp>
      <p:sp>
        <p:nvSpPr>
          <p:cNvPr id="3" name="Content Placeholder 2"/>
          <p:cNvSpPr>
            <a:spLocks noGrp="1"/>
          </p:cNvSpPr>
          <p:nvPr>
            <p:ph idx="1"/>
          </p:nvPr>
        </p:nvSpPr>
        <p:spPr>
          <a:xfrm>
            <a:off x="457200" y="1600200"/>
            <a:ext cx="8229600" cy="4724400"/>
          </a:xfrm>
        </p:spPr>
        <p:txBody>
          <a:bodyPr>
            <a:normAutofit fontScale="77500" lnSpcReduction="20000"/>
          </a:bodyPr>
          <a:lstStyle/>
          <a:p>
            <a:pPr algn="just"/>
            <a:r>
              <a:rPr lang="id-ID" dirty="0" smtClean="0">
                <a:latin typeface="+mj-lt"/>
              </a:rPr>
              <a:t>Sepanjang 5 tahun terakhir, jemaat Ahmadiyah menjadi salah satu elemen warga negara yang paling rentan mengalami diskriminasi dan kekerasan. Hampir seluruh kekerasan yang dialami oleh Ahmadiyah mengalami impunitas (tidak diproses secara hukum dan pelakunya bebas dari tuntutan hukum).</a:t>
            </a:r>
          </a:p>
          <a:p>
            <a:pPr algn="just"/>
            <a:r>
              <a:rPr lang="id-ID" dirty="0" smtClean="0">
                <a:latin typeface="+mj-lt"/>
              </a:rPr>
              <a:t>Kekerasan paling panjang dialami oleh Ahmadiyah adalah yang menimpa jemaat Ahmadiyah di NTB. Selain kekerasan, diskriminasi, dan pembiaran yang dilakukan oleh negara dialami oleh jemaat Ahmadiyah yang saat ini masih menghuni Asrama Transito Mataram, NTB.</a:t>
            </a:r>
          </a:p>
          <a:p>
            <a:pPr algn="just"/>
            <a:r>
              <a:rPr lang="id-ID" dirty="0" smtClean="0">
                <a:latin typeface="+mj-lt"/>
              </a:rPr>
              <a:t>Sementara kekerasan yang paling keji menimpa Ahmadiyah adalah penyerangan dan pembunuhan jemaat Ahmadiyah di Cikeusik Banten pada 6 Februari 2011.</a:t>
            </a:r>
          </a:p>
          <a:p>
            <a:pPr algn="just"/>
            <a:r>
              <a:rPr lang="id-ID" dirty="0" smtClean="0">
                <a:latin typeface="+mj-lt"/>
              </a:rPr>
              <a:t>Semua kekerasan dan diskriminasi yang dialami oleh jemaat Ahmadiyah merupakan pelanggaran hak konstitusional warga negara, yakni hak untuk bebas beragama/ berkeyakinan serta hak untuk bebas menjalankan ibadah sesuai dengan agama dan keyakinannya. Selain dua hak di atas hak atas pikiran, hak atas hati nurani, dan hak-hak derivatif lainnya juga turut dilanggar.</a:t>
            </a:r>
          </a:p>
          <a:p>
            <a:pPr algn="just">
              <a:buNone/>
            </a:pPr>
            <a:endParaRPr lang="id-ID" dirty="0" smtClean="0">
              <a:latin typeface="+mj-lt"/>
            </a:endParaRPr>
          </a:p>
          <a:p>
            <a:pPr algn="just"/>
            <a:endParaRPr lang="id-ID" dirty="0">
              <a:latin typeface="+mj-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etaraINSTITUTE\survei kebangsaan 2011\grafik ahmadiyah\Graphic8.jpg"/>
          <p:cNvPicPr>
            <a:picLocks noGrp="1" noChangeAspect="1" noChangeArrowheads="1"/>
          </p:cNvPicPr>
          <p:nvPr>
            <p:ph idx="1"/>
          </p:nvPr>
        </p:nvPicPr>
        <p:blipFill>
          <a:blip r:embed="rId2" cstate="print"/>
          <a:srcRect/>
          <a:stretch>
            <a:fillRect/>
          </a:stretch>
        </p:blipFill>
        <p:spPr bwMode="auto">
          <a:xfrm>
            <a:off x="1828800" y="2209800"/>
            <a:ext cx="5334000" cy="4331948"/>
          </a:xfrm>
          <a:prstGeom prst="rect">
            <a:avLst/>
          </a:prstGeom>
          <a:noFill/>
        </p:spPr>
      </p:pic>
      <p:sp>
        <p:nvSpPr>
          <p:cNvPr id="5" name="Title 1"/>
          <p:cNvSpPr>
            <a:spLocks noGrp="1"/>
          </p:cNvSpPr>
          <p:nvPr>
            <p:ph type="title"/>
          </p:nvPr>
        </p:nvSpPr>
        <p:spPr>
          <a:xfrm>
            <a:off x="533400" y="990600"/>
            <a:ext cx="8153400" cy="819912"/>
          </a:xfrm>
        </p:spPr>
        <p:txBody>
          <a:bodyPr>
            <a:normAutofit fontScale="90000"/>
          </a:bodyPr>
          <a:lstStyle/>
          <a:p>
            <a:r>
              <a:rPr lang="id-ID" sz="2400" b="1" dirty="0" smtClean="0"/>
              <a:t>Grafik 15: </a:t>
            </a:r>
            <a:br>
              <a:rPr lang="id-ID" sz="2400" b="1" dirty="0" smtClean="0"/>
            </a:br>
            <a:r>
              <a:rPr lang="id-ID" sz="2400" b="1" dirty="0" smtClean="0"/>
              <a:t>Peran yang sebaiknya dijalankan oleh NEGARA dalam menyikapi perbedaan TAFSIR dalam agama</a:t>
            </a:r>
            <a:endParaRPr lang="id-ID" sz="2400"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fontScale="85000" lnSpcReduction="20000"/>
          </a:bodyPr>
          <a:lstStyle/>
          <a:p>
            <a:pPr algn="just"/>
            <a:r>
              <a:rPr lang="id-ID" dirty="0" smtClean="0">
                <a:latin typeface="+mj-lt"/>
              </a:rPr>
              <a:t>Tafsir atas ajaran agama sepenuhnya berada di luar domain negara. Oleh karena itu, negara—secara etik—tidak dapat masuk ke dalam ranah ini dengan alasan apapun. Posisi normatif negara yang semacam ini menempatkannya pada posisi yang imparsial terhadap berbagai tafsir agama yang muncul di kalangan komunitas umat beragama. Pandangan ini didukung oleh sebagian besar responden (41%) yang menyatakan bahwa negara atau pemerintah sebaiknya berada pada posisi netral terhadap munculnya berbagai tafsir agama yang muncul. Meski prosentasenya lebih kecil, namun tidak sedikit pula (19.2%) yang mengharuskan negara untuk mengikuti tafsir dominan atas ajaran agama. </a:t>
            </a:r>
          </a:p>
          <a:p>
            <a:pPr algn="just"/>
            <a:r>
              <a:rPr lang="id-ID" dirty="0" smtClean="0">
                <a:latin typeface="+mj-lt"/>
              </a:rPr>
              <a:t>Cukup menarik bahwa hampir 40% anggota masyarakat yang justru tidak dapat memberikan pandangan/ pendapatnya atas persoalan ini. Mereka agaknya merasa kesulitan untuk mengambil posisi terkait dengan peran negara terhadap berbagai tafsir ajaran agama yang muncul di kalangan para pemeluk agama. </a:t>
            </a:r>
          </a:p>
          <a:p>
            <a:pPr algn="just"/>
            <a:endParaRPr lang="id-ID" dirty="0" smtClean="0">
              <a:latin typeface="+mj-l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etaraINSTITUTE\survei kebangsaan 2011\grafik ahmadiyah\Graphic9.jpg"/>
          <p:cNvPicPr>
            <a:picLocks noGrp="1" noChangeAspect="1" noChangeArrowheads="1"/>
          </p:cNvPicPr>
          <p:nvPr>
            <p:ph idx="1"/>
          </p:nvPr>
        </p:nvPicPr>
        <p:blipFill>
          <a:blip r:embed="rId2" cstate="print"/>
          <a:srcRect/>
          <a:stretch>
            <a:fillRect/>
          </a:stretch>
        </p:blipFill>
        <p:spPr bwMode="auto">
          <a:xfrm>
            <a:off x="2133600" y="2209800"/>
            <a:ext cx="4629912" cy="4423722"/>
          </a:xfrm>
          <a:prstGeom prst="rect">
            <a:avLst/>
          </a:prstGeom>
          <a:noFill/>
        </p:spPr>
      </p:pic>
      <p:sp>
        <p:nvSpPr>
          <p:cNvPr id="5" name="Title 1"/>
          <p:cNvSpPr>
            <a:spLocks noGrp="1"/>
          </p:cNvSpPr>
          <p:nvPr>
            <p:ph type="title"/>
          </p:nvPr>
        </p:nvSpPr>
        <p:spPr>
          <a:xfrm>
            <a:off x="533400" y="1066800"/>
            <a:ext cx="8153400" cy="819912"/>
          </a:xfrm>
        </p:spPr>
        <p:txBody>
          <a:bodyPr>
            <a:normAutofit/>
          </a:bodyPr>
          <a:lstStyle/>
          <a:p>
            <a:r>
              <a:rPr lang="id-ID" sz="2400" b="1" dirty="0" smtClean="0"/>
              <a:t>Grafik 16: </a:t>
            </a:r>
            <a:br>
              <a:rPr lang="id-ID" sz="2400" b="1" dirty="0" smtClean="0"/>
            </a:br>
            <a:r>
              <a:rPr lang="id-ID" sz="2400" b="1" dirty="0" smtClean="0"/>
              <a:t>Sikap masyarakat terhadap perbedaan TAFSIR dalam agama</a:t>
            </a:r>
            <a:endParaRPr lang="id-ID" sz="2400"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lgn="just"/>
            <a:r>
              <a:rPr lang="id-ID" dirty="0" smtClean="0">
                <a:latin typeface="+mj-lt"/>
              </a:rPr>
              <a:t>Perbedaan tafsir atas suatu ajaran agama agaknya bukan merupakan persoalan yang terlalu serius  bagi masyarakat. Gejala semacam itu dianggap sebagai sebuah kewajaran dalam setiap komunitas agama. Hal ini antara lain terbukti dari pandangan mayoritas masyarakat (41.2%) yang berpendapat bahwa perbedaan tafsir atas suatu ajaran agama diperbolehkan, dengan alasan bahwa kemungkinan semacam itu akan selalu terbuka. </a:t>
            </a:r>
          </a:p>
          <a:p>
            <a:pPr algn="just"/>
            <a:r>
              <a:rPr lang="id-ID" dirty="0" smtClean="0">
                <a:latin typeface="+mj-lt"/>
              </a:rPr>
              <a:t>Meski persentasenya lebih kecil, namun tidak sedikit pula (25.1%) yang berpandangan dogmatis dalam urusan tafsir atas ajaran agama. Di mata mereka, perbedaan tafsir atas ajaran agama sama sekali tabu alias terlarang. Alasan yang dikemukakan oleh mereka yang berpandangan semacam ini adalah bahwa hanya boleh ada satu tafsir saja atas ajaran agama. Di sisi lain, cukup menarik bahwa sekitar 1/3 responden (33.6%) justru tidak dapat menenentukan sikapnya terkait dengan soal ini.</a:t>
            </a:r>
          </a:p>
          <a:p>
            <a:pPr algn="just">
              <a:buNone/>
            </a:pPr>
            <a:endParaRPr lang="id-ID" dirty="0">
              <a:latin typeface="+mj-l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etaraINSTITUTE\survei kebangsaan 2011\grafik ahmadiyah\Graphic10.jpg"/>
          <p:cNvPicPr>
            <a:picLocks noGrp="1" noChangeAspect="1" noChangeArrowheads="1"/>
          </p:cNvPicPr>
          <p:nvPr>
            <p:ph idx="1"/>
          </p:nvPr>
        </p:nvPicPr>
        <p:blipFill>
          <a:blip r:embed="rId2" cstate="print"/>
          <a:srcRect/>
          <a:stretch>
            <a:fillRect/>
          </a:stretch>
        </p:blipFill>
        <p:spPr bwMode="auto">
          <a:xfrm>
            <a:off x="2590800" y="1905000"/>
            <a:ext cx="4162323" cy="4525963"/>
          </a:xfrm>
          <a:prstGeom prst="rect">
            <a:avLst/>
          </a:prstGeom>
          <a:noFill/>
        </p:spPr>
      </p:pic>
      <p:sp>
        <p:nvSpPr>
          <p:cNvPr id="5" name="Title 1"/>
          <p:cNvSpPr>
            <a:spLocks noGrp="1"/>
          </p:cNvSpPr>
          <p:nvPr>
            <p:ph type="title"/>
          </p:nvPr>
        </p:nvSpPr>
        <p:spPr>
          <a:xfrm>
            <a:off x="533400" y="1066800"/>
            <a:ext cx="8153400" cy="819912"/>
          </a:xfrm>
        </p:spPr>
        <p:txBody>
          <a:bodyPr>
            <a:normAutofit fontScale="90000"/>
          </a:bodyPr>
          <a:lstStyle/>
          <a:p>
            <a:r>
              <a:rPr lang="id-ID" sz="2400" b="1" dirty="0" smtClean="0"/>
              <a:t>Grafik 17: </a:t>
            </a:r>
            <a:br>
              <a:rPr lang="id-ID" sz="2400" b="1" dirty="0" smtClean="0"/>
            </a:br>
            <a:r>
              <a:rPr lang="id-ID" sz="2400" b="1" dirty="0" smtClean="0"/>
              <a:t>Persetujuan masyarakat terhadap kelompok yang meminta pertanggungjawaban iman seseorang</a:t>
            </a:r>
            <a:endParaRPr lang="id-ID" sz="2400"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lnSpcReduction="10000"/>
          </a:bodyPr>
          <a:lstStyle/>
          <a:p>
            <a:pPr algn="just"/>
            <a:r>
              <a:rPr lang="id-ID" dirty="0" smtClean="0">
                <a:latin typeface="+mj-lt"/>
              </a:rPr>
              <a:t>Keimanan seseorang dalam beragama sepenuhnya bersifat privat. Oleh karenanya, tidak seorang atau kelompok manapun yang dapat memintai pertanggung-jawaban keimanan seseorang. Cara pandang ini didukung oleh mayoritas responden (72.6%) yang menolak upaya yang dilakukan oleh sekelompok orang untuk memintai pertanggungjawaban keimanan dari seseorang. Hanya sebagian kecil saja responden (12.8%) yang membenar-kan atau mendukung tindakan-tindakan yang mengarah pada upaya meminta pertanggungjawaban keimanan sesorang dalam beragama.</a:t>
            </a:r>
          </a:p>
          <a:p>
            <a:pPr algn="just">
              <a:buNone/>
            </a:pPr>
            <a:endParaRPr lang="id-ID" dirty="0">
              <a:latin typeface="+mj-l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etaraINSTITUTE\survei kebangsaan 2011\grafik ahmadiyah\Graphic11.jpg"/>
          <p:cNvPicPr>
            <a:picLocks noGrp="1" noChangeAspect="1" noChangeArrowheads="1"/>
          </p:cNvPicPr>
          <p:nvPr>
            <p:ph idx="1"/>
          </p:nvPr>
        </p:nvPicPr>
        <p:blipFill>
          <a:blip r:embed="rId2" cstate="print"/>
          <a:srcRect/>
          <a:stretch>
            <a:fillRect/>
          </a:stretch>
        </p:blipFill>
        <p:spPr bwMode="auto">
          <a:xfrm>
            <a:off x="1150620" y="2333085"/>
            <a:ext cx="6842760" cy="3060192"/>
          </a:xfrm>
          <a:prstGeom prst="rect">
            <a:avLst/>
          </a:prstGeom>
          <a:noFill/>
        </p:spPr>
      </p:pic>
      <p:sp>
        <p:nvSpPr>
          <p:cNvPr id="5" name="Title 1"/>
          <p:cNvSpPr>
            <a:spLocks noGrp="1"/>
          </p:cNvSpPr>
          <p:nvPr>
            <p:ph type="title"/>
          </p:nvPr>
        </p:nvSpPr>
        <p:spPr>
          <a:xfrm>
            <a:off x="533400" y="1066800"/>
            <a:ext cx="8153400" cy="819912"/>
          </a:xfrm>
        </p:spPr>
        <p:txBody>
          <a:bodyPr>
            <a:normAutofit fontScale="90000"/>
          </a:bodyPr>
          <a:lstStyle/>
          <a:p>
            <a:r>
              <a:rPr lang="id-ID" sz="2400" b="1" dirty="0" smtClean="0"/>
              <a:t>Grafik 18: </a:t>
            </a:r>
            <a:br>
              <a:rPr lang="id-ID" sz="2400" b="1" dirty="0" smtClean="0"/>
            </a:br>
            <a:r>
              <a:rPr lang="id-ID" sz="2400" b="1" dirty="0" smtClean="0"/>
              <a:t>Persetujuan masyarakat “Bahwa Tuhan yang paling berhak meminta pertanggungjawaban iman seseorang</a:t>
            </a:r>
            <a:endParaRPr lang="id-ID" sz="2400"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gn="just"/>
            <a:r>
              <a:rPr lang="id-ID" dirty="0" smtClean="0">
                <a:latin typeface="+mj-lt"/>
              </a:rPr>
              <a:t>Posisi Tuhan dalam memintai pertanggungjawaban keimanan seseorang bersifat mutlak/absolut, dan oleh karenanya, Ia tak tergantikan oleh dzat lain selain Tuhan. Atau dengan kata lain, hanya Tuhan satu-satunya pihak yang memiliki hak mutlak dan ekslusif untuk urusan semacam ini. Pandangan tentang absolutisme posisi Tuhan terkait dengan keimanan seseorang itu didukung penuh oleh mayoritas responden (89.8%). </a:t>
            </a:r>
          </a:p>
          <a:p>
            <a:pPr algn="just"/>
            <a:r>
              <a:rPr lang="id-ID" dirty="0" smtClean="0">
                <a:latin typeface="+mj-lt"/>
              </a:rPr>
              <a:t>Cukup unik sekaligus menarik bahwa -meski prosentasenya sangat kecil (4.2%) -terdapat segelintir orang yang menampik absolutisme posisi dan hak Tuhan dalam hal keimanan seseorang. Dengan kata lain, pandangan minoritas ini secara tidak langsung mengandung arti bahwa posisi Tuhan dalam perkara ini dapat digantikan oleh dzat lain.</a:t>
            </a:r>
          </a:p>
          <a:p>
            <a:pPr algn="just">
              <a:buNone/>
            </a:pPr>
            <a:endParaRPr lang="id-ID" dirty="0">
              <a:latin typeface="+mj-l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D:\setaraINSTITUTE\survei kebangsaan 2011\grafik ahmadiyah\Graphic12.jpg"/>
          <p:cNvPicPr>
            <a:picLocks noGrp="1" noChangeAspect="1" noChangeArrowheads="1"/>
          </p:cNvPicPr>
          <p:nvPr>
            <p:ph idx="1"/>
          </p:nvPr>
        </p:nvPicPr>
        <p:blipFill>
          <a:blip r:embed="rId2" cstate="print"/>
          <a:srcRect/>
          <a:stretch>
            <a:fillRect/>
          </a:stretch>
        </p:blipFill>
        <p:spPr bwMode="auto">
          <a:xfrm>
            <a:off x="565404" y="2421477"/>
            <a:ext cx="8013192" cy="2883408"/>
          </a:xfrm>
          <a:prstGeom prst="rect">
            <a:avLst/>
          </a:prstGeom>
          <a:noFill/>
        </p:spPr>
      </p:pic>
      <p:sp>
        <p:nvSpPr>
          <p:cNvPr id="10" name="Title 1"/>
          <p:cNvSpPr>
            <a:spLocks noGrp="1"/>
          </p:cNvSpPr>
          <p:nvPr>
            <p:ph type="title"/>
          </p:nvPr>
        </p:nvSpPr>
        <p:spPr>
          <a:xfrm>
            <a:off x="533400" y="1066800"/>
            <a:ext cx="8153400" cy="819912"/>
          </a:xfrm>
        </p:spPr>
        <p:txBody>
          <a:bodyPr>
            <a:normAutofit/>
          </a:bodyPr>
          <a:lstStyle/>
          <a:p>
            <a:r>
              <a:rPr lang="id-ID" sz="2400" b="1" dirty="0" smtClean="0"/>
              <a:t>Grafik 19: </a:t>
            </a:r>
            <a:br>
              <a:rPr lang="id-ID" sz="2400" b="1" dirty="0" smtClean="0"/>
            </a:br>
            <a:r>
              <a:rPr lang="id-ID" sz="2400" b="1" dirty="0" smtClean="0"/>
              <a:t>Pandangan masyarakat terhadap klaim kebenaran agama</a:t>
            </a:r>
            <a:endParaRPr lang="id-ID" sz="2400" b="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389120"/>
          </a:xfrm>
        </p:spPr>
        <p:txBody>
          <a:bodyPr>
            <a:normAutofit fontScale="92500" lnSpcReduction="10000"/>
          </a:bodyPr>
          <a:lstStyle/>
          <a:p>
            <a:pPr algn="just"/>
            <a:r>
              <a:rPr lang="id-ID" dirty="0" smtClean="0">
                <a:latin typeface="+mj-lt"/>
              </a:rPr>
              <a:t>Cukup menarik bahwa sebagian besar responden di 10 provinsi (39%) beranggapan bahwa semua agama menjamin keselamatan dari bagi pemeluknya. Dari sisi ini terlihat bahwa pandangan responden terhadap berbagai agama cukup positif -di mana semua agama berada pada posisi yang dapat menjamin jalan keselamatan bagi para penganutnya. </a:t>
            </a:r>
          </a:p>
          <a:p>
            <a:pPr algn="just"/>
            <a:r>
              <a:rPr lang="id-ID" dirty="0" smtClean="0">
                <a:latin typeface="+mj-lt"/>
              </a:rPr>
              <a:t>Sementara itu 29.7% lainnya terlihat kukuh dengan pendirian bahwa hanya agama yang mereka anut yang dapat memberikan jaminan semacam itu. Selebihnya (7.9%) menyatakan bahwa hanya agama mereka dan agama-agama tertentu saja yang dapat berfungsi sebagai jalan menuju keselamatan bagi para pemeluknya.</a:t>
            </a:r>
          </a:p>
          <a:p>
            <a:pPr algn="just">
              <a:buNone/>
            </a:pPr>
            <a:endParaRPr lang="id-ID" dirty="0">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389120"/>
          </a:xfrm>
        </p:spPr>
        <p:txBody>
          <a:bodyPr>
            <a:normAutofit fontScale="77500" lnSpcReduction="20000"/>
          </a:bodyPr>
          <a:lstStyle/>
          <a:p>
            <a:pPr algn="just"/>
            <a:r>
              <a:rPr lang="id-ID" dirty="0" smtClean="0">
                <a:latin typeface="+mj-lt"/>
              </a:rPr>
              <a:t>Pelanggaran kebebasan beragama/ berkeyakinan bagi jemaat Ahmadiyah justru disponsori oleh negara baik di tingkat nasional maupun di tingkat daerah dengan menerbitkan kebijakan diskriminatif. Keberadaan berbagai kebijakan itu telah menjadi amunisi baru bagi kelompok-kelompok organisasi radikal yang selama ini gemar menentang Ahmadiyah, untuk semakin agresif melakukan persekusi (penganiayaan) terhadap Ahmadiyah. </a:t>
            </a:r>
          </a:p>
          <a:p>
            <a:pPr algn="just"/>
            <a:r>
              <a:rPr lang="id-ID" dirty="0" smtClean="0">
                <a:latin typeface="+mj-lt"/>
              </a:rPr>
              <a:t>Atas dasar pemikiran di atas, SETARA Institute melakukan survei opini publik untuk mengukur sikap keberagamaan warga dan sikapnya terhadap Ahmadiyah. </a:t>
            </a:r>
          </a:p>
          <a:p>
            <a:pPr algn="just"/>
            <a:r>
              <a:rPr lang="id-ID" b="1" dirty="0" smtClean="0">
                <a:latin typeface="+mj-lt"/>
              </a:rPr>
              <a:t>PERTANYAAN KUNCI</a:t>
            </a:r>
            <a:r>
              <a:rPr lang="id-ID" dirty="0" smtClean="0">
                <a:latin typeface="+mj-lt"/>
              </a:rPr>
              <a:t> yang diajukan dalam survei ini adalah (1) bagaimana publik memandang Ahmadiyah? Apakah kebijakan tentang pembatasan Ahmadiyah mencerminkan kehendak publik? Apa yang seharusnya dilakukan oleh negara untuk menangani soal Ahmadiyah? </a:t>
            </a:r>
          </a:p>
          <a:p>
            <a:pPr algn="just"/>
            <a:r>
              <a:rPr lang="id-ID" dirty="0" smtClean="0">
                <a:latin typeface="+mj-lt"/>
              </a:rPr>
              <a:t>Survei ini </a:t>
            </a:r>
            <a:r>
              <a:rPr lang="id-ID" b="1" dirty="0" smtClean="0">
                <a:latin typeface="+mj-lt"/>
              </a:rPr>
              <a:t>BERTUJUAN</a:t>
            </a:r>
            <a:r>
              <a:rPr lang="id-ID" dirty="0" smtClean="0">
                <a:latin typeface="+mj-lt"/>
              </a:rPr>
              <a:t> untuk mengetahui pandangan publik dan menghimpun langkah-langkah apa yang harus dilakukan oleh negara dalam menangani soal Ahmadiyah saat ini dan di masa mendatang.</a:t>
            </a:r>
            <a:endParaRPr lang="id-ID" dirty="0">
              <a:latin typeface="+mj-l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etaraINSTITUTE\survei kebangsaan 2011\grafik ahmadiyah\Graphic13.jpg"/>
          <p:cNvPicPr>
            <a:picLocks noGrp="1" noChangeAspect="1" noChangeArrowheads="1"/>
          </p:cNvPicPr>
          <p:nvPr>
            <p:ph idx="1"/>
          </p:nvPr>
        </p:nvPicPr>
        <p:blipFill>
          <a:blip r:embed="rId2" cstate="print"/>
          <a:srcRect/>
          <a:stretch>
            <a:fillRect/>
          </a:stretch>
        </p:blipFill>
        <p:spPr bwMode="auto">
          <a:xfrm>
            <a:off x="801624" y="2253837"/>
            <a:ext cx="7540752" cy="3218688"/>
          </a:xfrm>
          <a:prstGeom prst="rect">
            <a:avLst/>
          </a:prstGeom>
          <a:noFill/>
        </p:spPr>
      </p:pic>
      <p:sp>
        <p:nvSpPr>
          <p:cNvPr id="5" name="Title 1"/>
          <p:cNvSpPr>
            <a:spLocks noGrp="1"/>
          </p:cNvSpPr>
          <p:nvPr>
            <p:ph type="title"/>
          </p:nvPr>
        </p:nvSpPr>
        <p:spPr>
          <a:xfrm>
            <a:off x="533400" y="1066800"/>
            <a:ext cx="8153400" cy="819912"/>
          </a:xfrm>
        </p:spPr>
        <p:txBody>
          <a:bodyPr>
            <a:normAutofit fontScale="90000"/>
          </a:bodyPr>
          <a:lstStyle/>
          <a:p>
            <a:r>
              <a:rPr lang="id-ID" sz="2400" b="1" dirty="0" smtClean="0"/>
              <a:t>Grafik 20: </a:t>
            </a:r>
            <a:br>
              <a:rPr lang="id-ID" sz="2400" b="1" dirty="0" smtClean="0"/>
            </a:br>
            <a:r>
              <a:rPr lang="id-ID" sz="2400" b="1" dirty="0" smtClean="0"/>
              <a:t>Pandangan masyarakat terhadap </a:t>
            </a:r>
            <a:r>
              <a:rPr lang="id-ID" sz="2400" b="1" i="1" dirty="0" smtClean="0"/>
              <a:t>hate speech </a:t>
            </a:r>
            <a:r>
              <a:rPr lang="id-ID" sz="2400" b="1" dirty="0" smtClean="0"/>
              <a:t>dalam suatu forum</a:t>
            </a:r>
            <a:endParaRPr lang="id-ID" sz="2400"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29200"/>
          </a:xfrm>
        </p:spPr>
        <p:txBody>
          <a:bodyPr>
            <a:normAutofit fontScale="92500" lnSpcReduction="20000"/>
          </a:bodyPr>
          <a:lstStyle/>
          <a:p>
            <a:pPr algn="just"/>
            <a:r>
              <a:rPr lang="id-ID" dirty="0" smtClean="0">
                <a:latin typeface="+mj-lt"/>
              </a:rPr>
              <a:t>Jika dalam berbagai forum keagamaan muncul gejala di mana seorang penceramah cenderung menyebarkan kebencian terhadap kelompok dan agama lain, bagaimanakah  respon masyarakat? Apa yang akan dilakukan masyarakat terhadap fenomen semacam ini?  Terhadap hal ini bagian terbesar masyarakat (42.1%) ternyata cenderung memilih tetap mengikuti forum tersebut, baik karena alasan bahwa ceramah tersebut merupakan hak yang bersangkutan/penceramah (28.9%) maupun yang beralasan bahwa hal itu merupakan bagian dari dakwah (13.2%). </a:t>
            </a:r>
          </a:p>
          <a:p>
            <a:pPr algn="just"/>
            <a:r>
              <a:rPr lang="id-ID" dirty="0" smtClean="0">
                <a:latin typeface="+mj-lt"/>
              </a:rPr>
              <a:t>Meski prosentasenya lebih kecil (37.4%), namun tidak sedikit pula yang memilih untuk meninggalkan forum semacam itu dengan mengungkapkan alasan bahwa penyebaran kebencian terhadap kelompok agama lain adalah tindakan yang kurang atau tidak pantas.</a:t>
            </a:r>
          </a:p>
          <a:p>
            <a:pPr algn="just">
              <a:buNone/>
            </a:pPr>
            <a:endParaRPr lang="id-ID" dirty="0">
              <a:latin typeface="+mj-l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etaraINSTITUTE\survei kebangsaan 2011\grafik ahmadiyah\Graphic14.jpg"/>
          <p:cNvPicPr>
            <a:picLocks noGrp="1" noChangeAspect="1" noChangeArrowheads="1"/>
          </p:cNvPicPr>
          <p:nvPr>
            <p:ph idx="1"/>
          </p:nvPr>
        </p:nvPicPr>
        <p:blipFill>
          <a:blip r:embed="rId2" cstate="print"/>
          <a:srcRect/>
          <a:stretch>
            <a:fillRect/>
          </a:stretch>
        </p:blipFill>
        <p:spPr bwMode="auto">
          <a:xfrm>
            <a:off x="1884911" y="2188859"/>
            <a:ext cx="5374178" cy="3882044"/>
          </a:xfrm>
          <a:prstGeom prst="rect">
            <a:avLst/>
          </a:prstGeom>
          <a:noFill/>
        </p:spPr>
      </p:pic>
      <p:sp>
        <p:nvSpPr>
          <p:cNvPr id="5" name="Title 1"/>
          <p:cNvSpPr>
            <a:spLocks noGrp="1"/>
          </p:cNvSpPr>
          <p:nvPr>
            <p:ph type="title"/>
          </p:nvPr>
        </p:nvSpPr>
        <p:spPr>
          <a:xfrm>
            <a:off x="533400" y="1066800"/>
            <a:ext cx="8153400" cy="819912"/>
          </a:xfrm>
        </p:spPr>
        <p:txBody>
          <a:bodyPr>
            <a:normAutofit fontScale="90000"/>
          </a:bodyPr>
          <a:lstStyle/>
          <a:p>
            <a:r>
              <a:rPr lang="id-ID" sz="2400" b="1" dirty="0" smtClean="0"/>
              <a:t>Grafik 21: </a:t>
            </a:r>
            <a:br>
              <a:rPr lang="id-ID" sz="2400" b="1" dirty="0" smtClean="0"/>
            </a:br>
            <a:r>
              <a:rPr lang="id-ID" sz="2400" b="1" dirty="0" smtClean="0"/>
              <a:t>Hal yang sebaiknya dilakukan oleh pemerintah terhadap </a:t>
            </a:r>
            <a:r>
              <a:rPr lang="id-ID" sz="2400" b="1" i="1" dirty="0" smtClean="0"/>
              <a:t>hate speech </a:t>
            </a:r>
            <a:r>
              <a:rPr lang="id-ID" sz="2400" b="1" dirty="0" smtClean="0"/>
              <a:t>dalam suatu forum</a:t>
            </a:r>
            <a:endParaRPr lang="id-ID" sz="2400"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lnSpcReduction="10000"/>
          </a:bodyPr>
          <a:lstStyle/>
          <a:p>
            <a:pPr algn="just"/>
            <a:r>
              <a:rPr lang="id-ID" dirty="0" smtClean="0">
                <a:latin typeface="+mj-lt"/>
              </a:rPr>
              <a:t>Apa yang seharusnya dilakukan oleh pemerintah terhadap acara-acara keagamaan yang mengandung unsur menyebarluaskan kebencian kepada umat atau agama lain? Fenomena semacam ini agaknya kurang dapat diterima oleh masyarakat. Hal ini terbukti dari  sebagian besar anggota masyarakat (43.1%) yang mengusulkan agar pemerintah sebaiknya melakukan teguran, tidak saja kepada penyelenggara kegiatan tetapi juga kepada si penceramah. Opsi berikutnya merekomendasikan agar pemerintah membubarkan forum semacam itu dan menangkap pelakunya (14.3%) dan membubarkan forum (17.2 %). Hanya % saja responden yang berpendapat bahwa forum semacam itu sebaiknya dibiarkan saja.</a:t>
            </a:r>
          </a:p>
          <a:p>
            <a:pPr algn="just"/>
            <a:endParaRPr lang="id-ID" dirty="0">
              <a:latin typeface="+mj-l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etaraINSTITUTE\survei kebangsaan 2011\grafik ahmadiyah\Graphic15.jpg"/>
          <p:cNvPicPr>
            <a:picLocks noGrp="1" noChangeAspect="1" noChangeArrowheads="1"/>
          </p:cNvPicPr>
          <p:nvPr>
            <p:ph idx="1"/>
          </p:nvPr>
        </p:nvPicPr>
        <p:blipFill>
          <a:blip r:embed="rId2" cstate="print"/>
          <a:srcRect/>
          <a:stretch>
            <a:fillRect/>
          </a:stretch>
        </p:blipFill>
        <p:spPr bwMode="auto">
          <a:xfrm>
            <a:off x="2209800" y="2133600"/>
            <a:ext cx="4216908" cy="3982380"/>
          </a:xfrm>
          <a:prstGeom prst="rect">
            <a:avLst/>
          </a:prstGeom>
          <a:noFill/>
        </p:spPr>
      </p:pic>
      <p:sp>
        <p:nvSpPr>
          <p:cNvPr id="5" name="Title 1"/>
          <p:cNvSpPr>
            <a:spLocks noGrp="1"/>
          </p:cNvSpPr>
          <p:nvPr>
            <p:ph type="title"/>
          </p:nvPr>
        </p:nvSpPr>
        <p:spPr>
          <a:xfrm>
            <a:off x="533400" y="1066800"/>
            <a:ext cx="8153400" cy="819912"/>
          </a:xfrm>
        </p:spPr>
        <p:txBody>
          <a:bodyPr>
            <a:normAutofit fontScale="90000"/>
          </a:bodyPr>
          <a:lstStyle/>
          <a:p>
            <a:r>
              <a:rPr lang="id-ID" sz="2400" b="1" dirty="0" smtClean="0"/>
              <a:t>Grafik 22: </a:t>
            </a:r>
            <a:br>
              <a:rPr lang="id-ID" sz="2400" b="1" dirty="0" smtClean="0"/>
            </a:br>
            <a:r>
              <a:rPr lang="id-ID" sz="2400" b="1" dirty="0" smtClean="0"/>
              <a:t>Persetujuan masyarakat terhadap kelompok yang melakukan kekerasan atas nama membela agama</a:t>
            </a:r>
            <a:endParaRPr lang="id-ID" sz="2400" b="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a:bodyPr>
          <a:lstStyle/>
          <a:p>
            <a:pPr algn="just"/>
            <a:r>
              <a:rPr lang="id-ID" dirty="0" smtClean="0">
                <a:latin typeface="+mj-lt"/>
              </a:rPr>
              <a:t>Cara kekerasan dalam memperjuangkan Islam agaknya sulit memperoleh dukungan luas dari masyarakat. Upaya semacam itu cenderung ditolak oleh publik. Dengan kata lain, masyarakat sepertinya lebih menghendaki cara-cara yang lebih damai dalam memperjuangkan/menyebarkan agama Islam. </a:t>
            </a:r>
          </a:p>
          <a:p>
            <a:pPr algn="just"/>
            <a:r>
              <a:rPr lang="id-ID" dirty="0" smtClean="0">
                <a:latin typeface="+mj-lt"/>
              </a:rPr>
              <a:t>Hasil survei ini membuktikan bahwa sebagian responden umumnya (82.3%) kurang atau tidak mendukung digunakannya cara kekerasan dalam memperjuangkan Islam. Hanya sebagian kecil saja responden (7.9%) yang menganggap bahwa cara semacam itu dapat dibenarkan.</a:t>
            </a:r>
          </a:p>
          <a:p>
            <a:pPr algn="just"/>
            <a:endParaRPr lang="id-ID" dirty="0">
              <a:latin typeface="+mj-l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r>
              <a:rPr lang="id-ID" sz="3600" b="1" dirty="0" smtClean="0"/>
              <a:t>Kesimpulan Keberagamaan Warga</a:t>
            </a:r>
            <a:endParaRPr lang="id-ID" sz="3600" b="1" dirty="0"/>
          </a:p>
        </p:txBody>
      </p:sp>
      <p:sp>
        <p:nvSpPr>
          <p:cNvPr id="3" name="Content Placeholder 2"/>
          <p:cNvSpPr>
            <a:spLocks noGrp="1"/>
          </p:cNvSpPr>
          <p:nvPr>
            <p:ph idx="1"/>
          </p:nvPr>
        </p:nvSpPr>
        <p:spPr/>
        <p:txBody>
          <a:bodyPr>
            <a:normAutofit fontScale="77500" lnSpcReduction="20000"/>
          </a:bodyPr>
          <a:lstStyle/>
          <a:p>
            <a:pPr algn="just"/>
            <a:r>
              <a:rPr lang="id-ID" dirty="0" smtClean="0">
                <a:latin typeface="+mj-lt"/>
              </a:rPr>
              <a:t>Kebebasan beragama, toleransi dan anti kekerasan dalam penyebarluasan agama merupakan nilai-nilai yang didukung oleh mayoritas masyarakat. Cara pandang ini berakar pada diterimanya keberagaman berbagai latar belakang identitas yang hidup di bumi Nusantara. Konsekuensi dari cara pandang ini adalah sikap menolak  berbagai bentuk intervensi—tidak saja yang dilakukan negara, tetapi juga yang dilakukan oleh aktor non-negara—atas keyakinan beragama. Konsisten dengan sikap semacam itu, penggunaan cara-cara kekerasaan dalam penyebarluasan agama juga mendapat tolakan dari masyarakat.</a:t>
            </a:r>
          </a:p>
          <a:p>
            <a:pPr algn="just"/>
            <a:r>
              <a:rPr lang="id-ID" dirty="0" smtClean="0">
                <a:latin typeface="+mj-lt"/>
              </a:rPr>
              <a:t>Lebih dari itu, di samping masyarakat menolak berbagai bentuk intervensi -baik yang dilakukan oleh negara dan aktor non-negara- terhadap keyakinan agama yang dianut seseorang, masyarakat juga memposisikan Tuhan -lebih dari siapapun-sebagai satu-satunya pihak yang paling memiliki otoritas untuk memintai pertanggungjawaban keimanan setiap manusia.</a:t>
            </a:r>
          </a:p>
          <a:p>
            <a:pPr algn="just"/>
            <a:endParaRPr lang="id-ID" dirty="0">
              <a:latin typeface="+mj-l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905000"/>
            <a:ext cx="8382000" cy="2554545"/>
          </a:xfrm>
          <a:prstGeom prst="rect">
            <a:avLst/>
          </a:prstGeom>
          <a:noFill/>
        </p:spPr>
        <p:txBody>
          <a:bodyPr wrap="square" rtlCol="0">
            <a:spAutoFit/>
          </a:bodyPr>
          <a:lstStyle/>
          <a:p>
            <a:pPr algn="ctr">
              <a:buNone/>
            </a:pPr>
            <a:r>
              <a:rPr lang="id-ID" sz="4000" b="1" dirty="0" smtClean="0">
                <a:latin typeface="+mj-lt"/>
              </a:rPr>
              <a:t>2 </a:t>
            </a:r>
          </a:p>
          <a:p>
            <a:pPr algn="ctr">
              <a:buNone/>
            </a:pPr>
            <a:r>
              <a:rPr lang="id-ID" sz="4000" b="1" dirty="0" smtClean="0">
                <a:latin typeface="+mj-lt"/>
              </a:rPr>
              <a:t>PANDANGAN MASYARAKAT TERHADAP KEHIDUPAN KEAGAMAAN AKTUAL</a:t>
            </a:r>
            <a:endParaRPr lang="en-US" sz="4000" b="1" dirty="0">
              <a:latin typeface="+mj-l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etaraINSTITUTE\survei kebangsaan 2011\grafik ahmadiyah\Graphic16.jpg"/>
          <p:cNvPicPr>
            <a:picLocks noGrp="1" noChangeAspect="1" noChangeArrowheads="1"/>
          </p:cNvPicPr>
          <p:nvPr>
            <p:ph idx="1"/>
          </p:nvPr>
        </p:nvPicPr>
        <p:blipFill>
          <a:blip r:embed="rId2" cstate="print"/>
          <a:srcRect/>
          <a:stretch>
            <a:fillRect/>
          </a:stretch>
        </p:blipFill>
        <p:spPr bwMode="auto">
          <a:xfrm>
            <a:off x="1828800" y="2133600"/>
            <a:ext cx="5337048" cy="4334378"/>
          </a:xfrm>
          <a:prstGeom prst="rect">
            <a:avLst/>
          </a:prstGeom>
          <a:noFill/>
        </p:spPr>
      </p:pic>
      <p:sp>
        <p:nvSpPr>
          <p:cNvPr id="5" name="Title 1"/>
          <p:cNvSpPr>
            <a:spLocks noGrp="1"/>
          </p:cNvSpPr>
          <p:nvPr>
            <p:ph type="title"/>
          </p:nvPr>
        </p:nvSpPr>
        <p:spPr>
          <a:xfrm>
            <a:off x="533400" y="1085088"/>
            <a:ext cx="8153400" cy="819912"/>
          </a:xfrm>
        </p:spPr>
        <p:txBody>
          <a:bodyPr>
            <a:normAutofit/>
          </a:bodyPr>
          <a:lstStyle/>
          <a:p>
            <a:r>
              <a:rPr lang="id-ID" sz="2400" b="1" dirty="0" smtClean="0"/>
              <a:t>Grafik 23: </a:t>
            </a:r>
            <a:br>
              <a:rPr lang="id-ID" sz="2400" b="1" dirty="0" smtClean="0"/>
            </a:br>
            <a:r>
              <a:rPr lang="id-ID" sz="2400" b="1" dirty="0" smtClean="0"/>
              <a:t>Kemajemukan Indonesia sedang terancam</a:t>
            </a:r>
            <a:endParaRPr lang="id-ID" sz="2400" b="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800600"/>
          </a:xfrm>
        </p:spPr>
        <p:txBody>
          <a:bodyPr>
            <a:normAutofit/>
          </a:bodyPr>
          <a:lstStyle/>
          <a:p>
            <a:pPr algn="just"/>
            <a:r>
              <a:rPr lang="id-ID" dirty="0" smtClean="0">
                <a:latin typeface="+mj-lt"/>
              </a:rPr>
              <a:t>Terkait dengan keberadaan dan keberlangsungan kemajemukan di Indonesia, hasil survei ini menunjukkan bahwa lebih banyak anggota masyarakat (45.9%) yang dapat  menerima sinyalemen tentang adanya ancaman terhadap kemajemukan masyarakat. Kendati prosentasenya lebih kecil, namun tidak sedikit pula anggota masyarakat (35.4%) yang menampik sinyalemen seperti itu. Mereka masih beranggapan bahwa tidak ada ancaman terhadap eksistensi dan keberlangsungan pluralitas masyarakat Indonesia. </a:t>
            </a:r>
          </a:p>
          <a:p>
            <a:pPr algn="just">
              <a:buNone/>
            </a:pPr>
            <a:endParaRPr lang="id-ID" dirty="0">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gn="l"/>
            <a:r>
              <a:rPr lang="id-ID" sz="3200" b="1" dirty="0" smtClean="0"/>
              <a:t>1.2. Metodologi</a:t>
            </a:r>
            <a:endParaRPr lang="id-ID" sz="3200" b="1" dirty="0"/>
          </a:p>
        </p:txBody>
      </p:sp>
      <p:sp>
        <p:nvSpPr>
          <p:cNvPr id="5" name="Content Placeholder 4"/>
          <p:cNvSpPr>
            <a:spLocks noGrp="1"/>
          </p:cNvSpPr>
          <p:nvPr>
            <p:ph idx="1"/>
          </p:nvPr>
        </p:nvSpPr>
        <p:spPr>
          <a:xfrm>
            <a:off x="533400" y="1600201"/>
            <a:ext cx="8153400" cy="4708981"/>
          </a:xfrm>
          <a:prstGeom prst="rect">
            <a:avLst/>
          </a:prstGeom>
        </p:spPr>
        <p:txBody>
          <a:bodyPr wrap="square">
            <a:spAutoFit/>
          </a:bodyPr>
          <a:lstStyle/>
          <a:p>
            <a:pPr marL="177800" indent="-177800" algn="just">
              <a:spcBef>
                <a:spcPts val="0"/>
              </a:spcBef>
              <a:spcAft>
                <a:spcPts val="600"/>
              </a:spcAft>
              <a:buFont typeface="Wingdings" pitchFamily="2" charset="2"/>
              <a:buChar char="§"/>
            </a:pPr>
            <a:r>
              <a:rPr lang="id-ID" sz="2000" b="1" dirty="0" smtClean="0">
                <a:latin typeface="Calibri" pitchFamily="34" charset="0"/>
              </a:rPr>
              <a:t>Teknik penentuan wilayah</a:t>
            </a:r>
            <a:r>
              <a:rPr lang="id-ID" sz="2000" dirty="0" smtClean="0">
                <a:latin typeface="Calibri" pitchFamily="34" charset="0"/>
              </a:rPr>
              <a:t> </a:t>
            </a:r>
            <a:r>
              <a:rPr lang="id-ID" sz="2000" b="1" dirty="0" smtClean="0">
                <a:latin typeface="Calibri" pitchFamily="34" charset="0"/>
              </a:rPr>
              <a:t>(Provinsi – RT):</a:t>
            </a:r>
            <a:r>
              <a:rPr lang="id-ID" sz="2000" dirty="0" smtClean="0">
                <a:latin typeface="Calibri" pitchFamily="34" charset="0"/>
              </a:rPr>
              <a:t> acak sistematis dan bertingkat</a:t>
            </a:r>
          </a:p>
          <a:p>
            <a:pPr marL="177800" indent="-177800" algn="just">
              <a:spcBef>
                <a:spcPts val="0"/>
              </a:spcBef>
              <a:spcAft>
                <a:spcPts val="600"/>
              </a:spcAft>
              <a:buFont typeface="Wingdings" pitchFamily="2" charset="2"/>
              <a:buChar char="§"/>
            </a:pPr>
            <a:r>
              <a:rPr lang="id-ID" sz="2000" b="1" dirty="0" smtClean="0">
                <a:latin typeface="Calibri" pitchFamily="34" charset="0"/>
              </a:rPr>
              <a:t>Teknik penentuan responden:</a:t>
            </a:r>
            <a:r>
              <a:rPr lang="id-ID" sz="2000" dirty="0" smtClean="0">
                <a:latin typeface="Calibri" pitchFamily="34" charset="0"/>
              </a:rPr>
              <a:t> Kish Grid Methode (suatu teknik tertentu yang digunakan untuk dapat menentukan secara acak/ random seorang responden terpilih dalam sebuah keluarga).</a:t>
            </a:r>
          </a:p>
          <a:p>
            <a:pPr marL="177800" indent="-177800" algn="just">
              <a:spcBef>
                <a:spcPts val="0"/>
              </a:spcBef>
              <a:spcAft>
                <a:spcPts val="600"/>
              </a:spcAft>
              <a:buFont typeface="Wingdings" pitchFamily="2" charset="2"/>
              <a:buChar char="§"/>
            </a:pPr>
            <a:r>
              <a:rPr lang="id-ID" sz="2000" b="1" dirty="0" smtClean="0">
                <a:latin typeface="Calibri" pitchFamily="34" charset="0"/>
              </a:rPr>
              <a:t>Unit sampling:</a:t>
            </a:r>
            <a:r>
              <a:rPr lang="id-ID" sz="2000" dirty="0" smtClean="0">
                <a:latin typeface="Calibri" pitchFamily="34" charset="0"/>
              </a:rPr>
              <a:t> 25 responden per desa/ kelurahan</a:t>
            </a:r>
          </a:p>
          <a:p>
            <a:pPr marL="177800" indent="-177800" algn="just">
              <a:spcBef>
                <a:spcPts val="0"/>
              </a:spcBef>
              <a:spcAft>
                <a:spcPts val="600"/>
              </a:spcAft>
              <a:buFont typeface="Wingdings" pitchFamily="2" charset="2"/>
              <a:buChar char="§"/>
            </a:pPr>
            <a:r>
              <a:rPr lang="id-ID" sz="2000" b="1" dirty="0" smtClean="0">
                <a:latin typeface="Calibri" pitchFamily="34" charset="0"/>
              </a:rPr>
              <a:t>Jumlah responden</a:t>
            </a:r>
            <a:r>
              <a:rPr lang="id-ID" sz="2000" dirty="0" smtClean="0">
                <a:latin typeface="Calibri" pitchFamily="34" charset="0"/>
              </a:rPr>
              <a:t> </a:t>
            </a:r>
            <a:r>
              <a:rPr lang="id-ID" sz="2000" b="1" dirty="0" smtClean="0">
                <a:latin typeface="Calibri" pitchFamily="34" charset="0"/>
              </a:rPr>
              <a:t>:</a:t>
            </a:r>
            <a:r>
              <a:rPr lang="id-ID" sz="2000" dirty="0" smtClean="0">
                <a:latin typeface="Calibri" pitchFamily="34" charset="0"/>
              </a:rPr>
              <a:t> 3.000 orang usia 17 tahun ke atas </a:t>
            </a:r>
          </a:p>
          <a:p>
            <a:pPr marL="177800" indent="-177800" algn="just">
              <a:spcBef>
                <a:spcPts val="0"/>
              </a:spcBef>
              <a:spcAft>
                <a:spcPts val="600"/>
              </a:spcAft>
              <a:buFont typeface="Wingdings" pitchFamily="2" charset="2"/>
              <a:buChar char="§"/>
            </a:pPr>
            <a:r>
              <a:rPr lang="id-ID" sz="2000" b="1" dirty="0" smtClean="0">
                <a:latin typeface="Calibri" pitchFamily="34" charset="0"/>
              </a:rPr>
              <a:t>Teknik wawancara:</a:t>
            </a:r>
            <a:r>
              <a:rPr lang="id-ID" sz="2000" dirty="0" smtClean="0">
                <a:latin typeface="Calibri" pitchFamily="34" charset="0"/>
              </a:rPr>
              <a:t> Tatap muka</a:t>
            </a:r>
          </a:p>
          <a:p>
            <a:pPr marL="177800" indent="-177800" algn="just">
              <a:spcBef>
                <a:spcPts val="0"/>
              </a:spcBef>
              <a:spcAft>
                <a:spcPts val="600"/>
              </a:spcAft>
              <a:buFont typeface="Wingdings" pitchFamily="2" charset="2"/>
              <a:buChar char="§"/>
            </a:pPr>
            <a:r>
              <a:rPr lang="id-ID" sz="2000" b="1" dirty="0" smtClean="0">
                <a:latin typeface="Calibri" pitchFamily="34" charset="0"/>
              </a:rPr>
              <a:t>Margin of Error :</a:t>
            </a:r>
            <a:r>
              <a:rPr lang="id-ID" sz="2000" dirty="0" smtClean="0">
                <a:latin typeface="Calibri" pitchFamily="34" charset="0"/>
              </a:rPr>
              <a:t> +/- 2.2% pada tingkat kepercayaan 95 %</a:t>
            </a:r>
          </a:p>
          <a:p>
            <a:pPr marL="177800" indent="-177800" algn="just">
              <a:spcBef>
                <a:spcPts val="0"/>
              </a:spcBef>
              <a:spcAft>
                <a:spcPts val="600"/>
              </a:spcAft>
              <a:buFont typeface="Wingdings" pitchFamily="2" charset="2"/>
              <a:buChar char="§"/>
            </a:pPr>
            <a:r>
              <a:rPr lang="id-ID" sz="2000" b="1" dirty="0" smtClean="0">
                <a:latin typeface="Calibri" pitchFamily="34" charset="0"/>
              </a:rPr>
              <a:t>Qulaity Control:</a:t>
            </a:r>
            <a:r>
              <a:rPr lang="id-ID" sz="2000" dirty="0" smtClean="0">
                <a:latin typeface="Calibri" pitchFamily="34" charset="0"/>
              </a:rPr>
              <a:t> 10% dari jumlah kuesioner yang telah diwawancarakan.</a:t>
            </a:r>
          </a:p>
          <a:p>
            <a:pPr marL="177800" indent="-177800" algn="just">
              <a:spcBef>
                <a:spcPts val="0"/>
              </a:spcBef>
              <a:spcAft>
                <a:spcPts val="600"/>
              </a:spcAft>
              <a:buFont typeface="Wingdings" pitchFamily="2" charset="2"/>
              <a:buChar char="§"/>
            </a:pPr>
            <a:r>
              <a:rPr lang="id-ID" sz="2000" b="1" dirty="0" smtClean="0">
                <a:latin typeface="Calibri" pitchFamily="34" charset="0"/>
              </a:rPr>
              <a:t>Pengumpulan data lapangan :</a:t>
            </a:r>
            <a:r>
              <a:rPr lang="id-ID" sz="2000" dirty="0" smtClean="0">
                <a:latin typeface="Calibri" pitchFamily="34" charset="0"/>
              </a:rPr>
              <a:t> 10 - 25 Juli 2011.</a:t>
            </a:r>
          </a:p>
          <a:p>
            <a:pPr marL="177800" indent="-177800" algn="just">
              <a:spcBef>
                <a:spcPts val="0"/>
              </a:spcBef>
              <a:spcAft>
                <a:spcPts val="600"/>
              </a:spcAft>
              <a:buFont typeface="Wingdings" pitchFamily="2" charset="2"/>
              <a:buChar char="§"/>
            </a:pPr>
            <a:r>
              <a:rPr lang="id-ID" sz="2000" b="1" dirty="0" smtClean="0">
                <a:latin typeface="Calibri" pitchFamily="34" charset="0"/>
              </a:rPr>
              <a:t>Wilayah Survei:</a:t>
            </a:r>
            <a:r>
              <a:rPr lang="id-ID" sz="2000" dirty="0" smtClean="0">
                <a:latin typeface="Calibri" pitchFamily="34" charset="0"/>
              </a:rPr>
              <a:t> 47 Kabupaten/ Kota di 10 Propinsi, yaitu: Jakarta, Jawa Barat, DIY, Jawa Timur,  NTB, Sulsel, Kaltim, Sulteng,  Sumatera Selatan, Sumatera Barat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etaraINSTITUTE\survei kebangsaan 2011\grafik ahmadiyah\Graphic17.jpg"/>
          <p:cNvPicPr>
            <a:picLocks noGrp="1" noChangeAspect="1" noChangeArrowheads="1"/>
          </p:cNvPicPr>
          <p:nvPr>
            <p:ph idx="1"/>
          </p:nvPr>
        </p:nvPicPr>
        <p:blipFill>
          <a:blip r:embed="rId2" cstate="print"/>
          <a:srcRect/>
          <a:stretch>
            <a:fillRect/>
          </a:stretch>
        </p:blipFill>
        <p:spPr bwMode="auto">
          <a:xfrm>
            <a:off x="1981200" y="2438400"/>
            <a:ext cx="5410200" cy="3714557"/>
          </a:xfrm>
          <a:prstGeom prst="rect">
            <a:avLst/>
          </a:prstGeom>
          <a:noFill/>
        </p:spPr>
      </p:pic>
      <p:sp>
        <p:nvSpPr>
          <p:cNvPr id="5" name="Title 1"/>
          <p:cNvSpPr>
            <a:spLocks noGrp="1"/>
          </p:cNvSpPr>
          <p:nvPr>
            <p:ph type="title"/>
          </p:nvPr>
        </p:nvSpPr>
        <p:spPr>
          <a:xfrm>
            <a:off x="533400" y="1085088"/>
            <a:ext cx="8153400" cy="819912"/>
          </a:xfrm>
        </p:spPr>
        <p:txBody>
          <a:bodyPr>
            <a:normAutofit/>
          </a:bodyPr>
          <a:lstStyle/>
          <a:p>
            <a:r>
              <a:rPr lang="id-ID" sz="2400" b="1" dirty="0" smtClean="0"/>
              <a:t>Grafik 24: </a:t>
            </a:r>
            <a:br>
              <a:rPr lang="id-ID" sz="2400" b="1" dirty="0" smtClean="0"/>
            </a:br>
            <a:r>
              <a:rPr lang="id-ID" sz="2400" b="1" dirty="0" smtClean="0"/>
              <a:t>Toleransi antarumat beragama menurun</a:t>
            </a:r>
            <a:endParaRPr lang="id-ID" sz="2400" b="1"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876800"/>
          </a:xfrm>
        </p:spPr>
        <p:txBody>
          <a:bodyPr>
            <a:normAutofit fontScale="92500" lnSpcReduction="10000"/>
          </a:bodyPr>
          <a:lstStyle/>
          <a:p>
            <a:pPr algn="just"/>
            <a:r>
              <a:rPr lang="id-ID" dirty="0" smtClean="0">
                <a:latin typeface="+mj-lt"/>
              </a:rPr>
              <a:t>Hubungan antar umat beragama di tanah air akhir-akhir ini agaknya cenderung kurang harmonis. Toleransi dalam kehidupan beragama berada pada situasi yang cukup mengkhawatirkan -meski tidak dapat dikatakan sebagai berada pada titik nadir. Pandangan ini boleh jadi terpicu oleh berbagai kejadian hubungan antar umat beragama yang mengarah pada intoleransi. </a:t>
            </a:r>
          </a:p>
          <a:p>
            <a:pPr algn="just"/>
            <a:r>
              <a:rPr lang="id-ID" dirty="0" smtClean="0">
                <a:latin typeface="+mj-lt"/>
              </a:rPr>
              <a:t>Fenomena ini terkonfirmasi dengan pandangan bagian besar responden (55.2%) yang tidak menampik bahwa tingkat toleransi antar umat beragama dalam beberapa tahun belakangan ini cenderung menurun. Hanya 26.9% responden saja yang beranggapan toleransi antar umat beragama di tanah air tidaklah seburuk yang diduga. </a:t>
            </a:r>
          </a:p>
          <a:p>
            <a:pPr algn="just">
              <a:buNone/>
            </a:pPr>
            <a:endParaRPr lang="id-ID" dirty="0">
              <a:latin typeface="+mj-l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etaraINSTITUTE\survei kebangsaan 2011\grafik ahmadiyah\Graphic18.jpg"/>
          <p:cNvPicPr>
            <a:picLocks noGrp="1" noChangeAspect="1" noChangeArrowheads="1"/>
          </p:cNvPicPr>
          <p:nvPr>
            <p:ph idx="1"/>
          </p:nvPr>
        </p:nvPicPr>
        <p:blipFill>
          <a:blip r:embed="rId2" cstate="print"/>
          <a:srcRect/>
          <a:stretch>
            <a:fillRect/>
          </a:stretch>
        </p:blipFill>
        <p:spPr bwMode="auto">
          <a:xfrm>
            <a:off x="2667000" y="2895600"/>
            <a:ext cx="3819144" cy="2996190"/>
          </a:xfrm>
          <a:prstGeom prst="rect">
            <a:avLst/>
          </a:prstGeom>
          <a:noFill/>
        </p:spPr>
      </p:pic>
      <p:sp>
        <p:nvSpPr>
          <p:cNvPr id="5" name="Title 1"/>
          <p:cNvSpPr>
            <a:spLocks noGrp="1"/>
          </p:cNvSpPr>
          <p:nvPr>
            <p:ph type="title"/>
          </p:nvPr>
        </p:nvSpPr>
        <p:spPr>
          <a:xfrm>
            <a:off x="533400" y="1085088"/>
            <a:ext cx="8153400" cy="819912"/>
          </a:xfrm>
        </p:spPr>
        <p:txBody>
          <a:bodyPr>
            <a:normAutofit fontScale="90000"/>
          </a:bodyPr>
          <a:lstStyle/>
          <a:p>
            <a:r>
              <a:rPr lang="id-ID" sz="2400" b="1" dirty="0" smtClean="0"/>
              <a:t>Grafik 25: </a:t>
            </a:r>
            <a:br>
              <a:rPr lang="id-ID" sz="2400" b="1" dirty="0" smtClean="0"/>
            </a:br>
            <a:r>
              <a:rPr lang="id-ID" sz="2400" b="1" dirty="0" smtClean="0"/>
              <a:t>Media elektronik (terutama radio, internet) digunakan untuk menyebarkan pandangan radikal</a:t>
            </a:r>
            <a:endParaRPr lang="id-ID" sz="2400" b="1"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fontScale="92500"/>
          </a:bodyPr>
          <a:lstStyle/>
          <a:p>
            <a:pPr algn="just"/>
            <a:r>
              <a:rPr lang="id-ID" dirty="0" smtClean="0">
                <a:latin typeface="+mj-lt"/>
              </a:rPr>
              <a:t>Meski lebih banyak anggota masyarakat (32.1%) yang tidak yakin bahwa berbagai bentuk media telah digunakan oleh kelompok-kelompok tertentu untuk menyebarluaskan pandangan keagamaan radikal, namun tidak sedikit dari mereka (25.4%) yang justru memiliki keyakinan yang sebaliknya. Namun demikian, cukup menarik bahwa jumlah mereka yang tidak tidak mengetahui persoalan ini ternyata lumayan besar (42.5%). Fakta ini kemungkinan besar terkait dengan minat masyarakat kebanyakan yang agaknya kurang tertuju pada pada berbagai jenis media berbasis informasi, dan oleh karenanya, mereka kurang memperoleh informasi yang cukup memadai tentang persoalan ini. </a:t>
            </a:r>
          </a:p>
          <a:p>
            <a:pPr algn="just">
              <a:buNone/>
            </a:pPr>
            <a:endParaRPr lang="id-ID" dirty="0">
              <a:latin typeface="+mj-lt"/>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etaraINSTITUTE\survei kebangsaan 2011\grafik ahmadiyah\Graphic19.jpg"/>
          <p:cNvPicPr>
            <a:picLocks noGrp="1" noChangeAspect="1" noChangeArrowheads="1"/>
          </p:cNvPicPr>
          <p:nvPr>
            <p:ph idx="1"/>
          </p:nvPr>
        </p:nvPicPr>
        <p:blipFill>
          <a:blip r:embed="rId2" cstate="print"/>
          <a:srcRect/>
          <a:stretch>
            <a:fillRect/>
          </a:stretch>
        </p:blipFill>
        <p:spPr bwMode="auto">
          <a:xfrm>
            <a:off x="1203267" y="2565010"/>
            <a:ext cx="6737465" cy="3129742"/>
          </a:xfrm>
          <a:prstGeom prst="rect">
            <a:avLst/>
          </a:prstGeom>
          <a:noFill/>
        </p:spPr>
      </p:pic>
      <p:sp>
        <p:nvSpPr>
          <p:cNvPr id="5" name="Title 1"/>
          <p:cNvSpPr>
            <a:spLocks noGrp="1"/>
          </p:cNvSpPr>
          <p:nvPr>
            <p:ph type="title"/>
          </p:nvPr>
        </p:nvSpPr>
        <p:spPr>
          <a:xfrm>
            <a:off x="533400" y="1085088"/>
            <a:ext cx="8153400" cy="819912"/>
          </a:xfrm>
        </p:spPr>
        <p:txBody>
          <a:bodyPr>
            <a:normAutofit/>
          </a:bodyPr>
          <a:lstStyle/>
          <a:p>
            <a:r>
              <a:rPr lang="id-ID" sz="2400" b="1" dirty="0" smtClean="0"/>
              <a:t>Grafik 26: </a:t>
            </a:r>
            <a:br>
              <a:rPr lang="id-ID" sz="2400" b="1" dirty="0" smtClean="0"/>
            </a:br>
            <a:r>
              <a:rPr lang="id-ID" sz="2400" b="1" dirty="0" smtClean="0"/>
              <a:t>NII mengancam idiologi negara</a:t>
            </a:r>
            <a:endParaRPr lang="id-ID" sz="2400" b="1"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389120"/>
          </a:xfrm>
        </p:spPr>
        <p:txBody>
          <a:bodyPr>
            <a:noAutofit/>
          </a:bodyPr>
          <a:lstStyle/>
          <a:p>
            <a:pPr algn="just"/>
            <a:r>
              <a:rPr lang="id-ID" sz="1800" dirty="0" smtClean="0">
                <a:latin typeface="+mj-lt"/>
              </a:rPr>
              <a:t>Meski tidak dapat dikatakan sebagai mayoritas mutlak, namun bagian terbesar anggota masyarakat di 10 provinsi menyatakan bahwa keberadaan gerakan Negara Islam Indonesia (NII) dapat mengancam ideologi NKRI, tidak saja karena gerakan ini memiliki kekuatan nyata (25.3%) tetapi juga karena ajaran yang dikembangkan oleh gerakan ini lebih mudah diterima masyarakat Indonesia yang mayoritas beragama Islam (21.9%). Hanya sebagian kecil saja yang beranggapan bahwa gerakan NII tidak perlu dipandang sebagai ancaman terhadap ideologi NKRI, baik karena menganggap NII hanyalah kedok penipuan yang mengatasnamakan Islam (11.2%) maupun yang beranggapan NII hanyalah permainan intelijen (2.6%). </a:t>
            </a:r>
          </a:p>
          <a:p>
            <a:pPr algn="just"/>
            <a:r>
              <a:rPr lang="id-ID" sz="1800" dirty="0" smtClean="0">
                <a:latin typeface="+mj-lt"/>
              </a:rPr>
              <a:t>Pandangan responden terkait dengan NII yang dianggap sebagai ancaman serius terhadap ideologi NKRI ini perlu untuk disikapi secara berhati-hati.  Proses pengumpulan data dalam survei ini sendiri dilakukan bersamaan dengan maraknya pemberitaan seputar urusan hukum yang melibatkan seorang pimpinan pondok pesantren Al Zaitun yang kerap dihubungkan dengan gerakan NII. Maraknya pemberitaan tersebut boleh jadi telah memainkan peran dalam membentuk persepsi masyarakat tentang ‘kekuatan’ gerakan ini sebagai ancaman bagi NKRI.</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etaraINSTITUTE\survei kebangsaan 2011\grafik ahmadiyah\Graphic20.jpg"/>
          <p:cNvPicPr>
            <a:picLocks noGrp="1" noChangeAspect="1" noChangeArrowheads="1"/>
          </p:cNvPicPr>
          <p:nvPr>
            <p:ph idx="1"/>
          </p:nvPr>
        </p:nvPicPr>
        <p:blipFill>
          <a:blip r:embed="rId2" cstate="print"/>
          <a:srcRect/>
          <a:stretch>
            <a:fillRect/>
          </a:stretch>
        </p:blipFill>
        <p:spPr bwMode="auto">
          <a:xfrm>
            <a:off x="1411572" y="2209800"/>
            <a:ext cx="6117546" cy="3200400"/>
          </a:xfrm>
          <a:prstGeom prst="rect">
            <a:avLst/>
          </a:prstGeom>
          <a:noFill/>
        </p:spPr>
      </p:pic>
      <p:sp>
        <p:nvSpPr>
          <p:cNvPr id="5" name="Title 1"/>
          <p:cNvSpPr>
            <a:spLocks noGrp="1"/>
          </p:cNvSpPr>
          <p:nvPr>
            <p:ph type="title"/>
          </p:nvPr>
        </p:nvSpPr>
        <p:spPr>
          <a:xfrm>
            <a:off x="533400" y="1085088"/>
            <a:ext cx="8153400" cy="819912"/>
          </a:xfrm>
        </p:spPr>
        <p:txBody>
          <a:bodyPr>
            <a:normAutofit/>
          </a:bodyPr>
          <a:lstStyle/>
          <a:p>
            <a:r>
              <a:rPr lang="id-ID" sz="2400" b="1" dirty="0" smtClean="0"/>
              <a:t>Grafik 27: </a:t>
            </a:r>
            <a:br>
              <a:rPr lang="id-ID" sz="2400" b="1" dirty="0" smtClean="0"/>
            </a:br>
            <a:r>
              <a:rPr lang="id-ID" sz="2400" b="1" dirty="0" smtClean="0"/>
              <a:t>Hal yang sebaiknya dilakukan oleh Negara dalam menangani NII</a:t>
            </a:r>
            <a:endParaRPr lang="id-ID" sz="2400" b="1"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800600"/>
          </a:xfrm>
        </p:spPr>
        <p:txBody>
          <a:bodyPr>
            <a:normAutofit fontScale="92500" lnSpcReduction="10000"/>
          </a:bodyPr>
          <a:lstStyle/>
          <a:p>
            <a:pPr algn="just"/>
            <a:r>
              <a:rPr lang="id-ID" dirty="0" smtClean="0">
                <a:latin typeface="+mj-lt"/>
              </a:rPr>
              <a:t>Terkait dengan persoalan NII, apa yang harus dilakukan pemerintah? Jenis-jenis tindakan apa saja yang perlu diambil pemerintah guna menyelesaikan persoalan ini? Dari berbagai solusi yang ditawarkan, pengungkapan secara tuntas terhadap segala sesuatu yang terkait dengan gerakan ini tampaknya menjadi pilihan utama masyarakat (25.3%). Dua tindakan berikutnya dengan prosentase yang tidak jauh berbeda masing-masing adalah memproses secara hukum setiap pengaduan masyarakat terkait dengan modus operandi NII (19.5%) serta memproses secara hukum terhadap sejumlah orang yang diduga terkait langsung dengan gerakan ini (19%). Hanya 2.4% saja yang berpendapat bahwa masalah NII sebaiknya dibiarkan saja.</a:t>
            </a:r>
          </a:p>
          <a:p>
            <a:pPr algn="just"/>
            <a:endParaRPr lang="id-ID" dirty="0">
              <a:latin typeface="+mj-lt"/>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600" b="1" dirty="0" smtClean="0"/>
              <a:t>Kesimpulan Pandangan terhadap Kondisi Keagamaan Aktual</a:t>
            </a:r>
            <a:endParaRPr lang="id-ID" sz="3600" b="1" dirty="0"/>
          </a:p>
        </p:txBody>
      </p:sp>
      <p:sp>
        <p:nvSpPr>
          <p:cNvPr id="3" name="Content Placeholder 2"/>
          <p:cNvSpPr>
            <a:spLocks noGrp="1"/>
          </p:cNvSpPr>
          <p:nvPr>
            <p:ph idx="1"/>
          </p:nvPr>
        </p:nvSpPr>
        <p:spPr/>
        <p:txBody>
          <a:bodyPr>
            <a:normAutofit fontScale="92500" lnSpcReduction="20000"/>
          </a:bodyPr>
          <a:lstStyle/>
          <a:p>
            <a:pPr algn="just"/>
            <a:r>
              <a:rPr lang="id-ID" dirty="0" smtClean="0">
                <a:latin typeface="+mj-lt"/>
              </a:rPr>
              <a:t>Sebagian besar masyarakat mencemaskan kondisi keberagamaan di Indonesia. Mereka umumnya memandang bahwa toleransi antar umat beragama tengah mengalami kemerosotan akhir-akhir ini. Sikap-sikap intoleransi dalam pandangan keagamaan semacam itu, berdasarkan persepsi masyarakat, dapat mengalami intensitas yang berpeluang bagi munculnya tindakan kekerasan yang mengatasnamakan agama.</a:t>
            </a:r>
          </a:p>
          <a:p>
            <a:pPr algn="just"/>
            <a:r>
              <a:rPr lang="id-ID" dirty="0" smtClean="0">
                <a:latin typeface="+mj-lt"/>
              </a:rPr>
              <a:t>Kuatnya persepsi masyarakat terhadap masih potensialnya terorisme atas nama agama agaknya melampaui kekhawatiran atau kecemasan mereka terhadap gerakan Negara Islam Indomesia (NII). Dengan kata lain, terorisme atas nama agama, dalam pandangan masyarakat, jauh lebih berbahaya dibandingkan dengan NII.</a:t>
            </a:r>
          </a:p>
          <a:p>
            <a:pPr algn="just"/>
            <a:endParaRPr lang="id-ID" dirty="0">
              <a:latin typeface="+mj-lt"/>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0"/>
            <a:ext cx="8382000" cy="1323439"/>
          </a:xfrm>
          <a:prstGeom prst="rect">
            <a:avLst/>
          </a:prstGeom>
          <a:noFill/>
        </p:spPr>
        <p:txBody>
          <a:bodyPr wrap="square" rtlCol="0">
            <a:spAutoFit/>
          </a:bodyPr>
          <a:lstStyle/>
          <a:p>
            <a:pPr algn="ctr">
              <a:buNone/>
            </a:pPr>
            <a:r>
              <a:rPr lang="id-ID" sz="4000" b="1" dirty="0" smtClean="0">
                <a:latin typeface="+mj-lt"/>
              </a:rPr>
              <a:t>3 </a:t>
            </a:r>
          </a:p>
          <a:p>
            <a:pPr algn="ctr">
              <a:buNone/>
            </a:pPr>
            <a:r>
              <a:rPr lang="id-ID" sz="4000" b="1" dirty="0" smtClean="0">
                <a:latin typeface="+mj-lt"/>
              </a:rPr>
              <a:t>SIKAP TERHADAP AHMADIYAH</a:t>
            </a:r>
            <a:endParaRPr lang="en-US" sz="4000" b="1" dirty="0">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endParaRPr lang="en-US" sz="4800" dirty="0" smtClean="0">
              <a:latin typeface="+mj-lt"/>
            </a:endParaRPr>
          </a:p>
          <a:p>
            <a:pPr algn="ctr">
              <a:buNone/>
            </a:pPr>
            <a:r>
              <a:rPr lang="en-US" sz="4800" b="1" dirty="0" smtClean="0">
                <a:latin typeface="+mj-lt"/>
              </a:rPr>
              <a:t>II</a:t>
            </a:r>
            <a:endParaRPr lang="id-ID" sz="4800" b="1" dirty="0" smtClean="0">
              <a:latin typeface="+mj-lt"/>
            </a:endParaRPr>
          </a:p>
          <a:p>
            <a:pPr algn="ctr">
              <a:buNone/>
            </a:pPr>
            <a:r>
              <a:rPr lang="en-US" sz="4800" b="1" dirty="0" smtClean="0">
                <a:latin typeface="+mj-lt"/>
              </a:rPr>
              <a:t>PROFIL RESPONDEN</a:t>
            </a:r>
            <a:endParaRPr lang="en-US" sz="4800" b="1" dirty="0">
              <a:latin typeface="+mj-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etaraINSTITUTE\survei kebangsaan 2011\grafik ahmadiyah\Graphic23.jpg"/>
          <p:cNvPicPr>
            <a:picLocks noGrp="1" noChangeAspect="1" noChangeArrowheads="1"/>
          </p:cNvPicPr>
          <p:nvPr>
            <p:ph idx="1"/>
          </p:nvPr>
        </p:nvPicPr>
        <p:blipFill>
          <a:blip r:embed="rId2" cstate="print"/>
          <a:srcRect/>
          <a:stretch>
            <a:fillRect/>
          </a:stretch>
        </p:blipFill>
        <p:spPr bwMode="auto">
          <a:xfrm>
            <a:off x="1815084" y="2390997"/>
            <a:ext cx="5513832" cy="2944368"/>
          </a:xfrm>
          <a:prstGeom prst="rect">
            <a:avLst/>
          </a:prstGeom>
          <a:noFill/>
        </p:spPr>
      </p:pic>
      <p:sp>
        <p:nvSpPr>
          <p:cNvPr id="5" name="Title 1"/>
          <p:cNvSpPr>
            <a:spLocks noGrp="1"/>
          </p:cNvSpPr>
          <p:nvPr>
            <p:ph type="title"/>
          </p:nvPr>
        </p:nvSpPr>
        <p:spPr>
          <a:xfrm>
            <a:off x="533400" y="1085088"/>
            <a:ext cx="8153400" cy="819912"/>
          </a:xfrm>
        </p:spPr>
        <p:txBody>
          <a:bodyPr>
            <a:normAutofit/>
          </a:bodyPr>
          <a:lstStyle/>
          <a:p>
            <a:r>
              <a:rPr lang="id-ID" sz="2400" b="1" dirty="0" smtClean="0"/>
              <a:t>Grafik 28: </a:t>
            </a:r>
            <a:br>
              <a:rPr lang="id-ID" sz="2400" b="1" dirty="0" smtClean="0"/>
            </a:br>
            <a:r>
              <a:rPr lang="id-ID" sz="2400" b="1" dirty="0" smtClean="0"/>
              <a:t>Mengetahui  atau tidak mengetahui ajaran Ahmadiyah</a:t>
            </a:r>
            <a:endParaRPr lang="id-ID" sz="2400" b="1"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id-ID" dirty="0" smtClean="0">
                <a:latin typeface="+mj-lt"/>
              </a:rPr>
              <a:t>Tidak semua anggota masyarakat, khususnya yang beragama Islam, mengetahui substansi ajaran Ahmadiyah. Hal ini ditunjukkan oleh 60.9% responden yang menyatakan ketidaktahuannya saat ditanyakan tentang isi  ajaran Ahmadiyah. Hanya sebagian kecil saja anggota masyarakat (15.3%) yang mengaku paham atau mengetahui ajaran Ahmadiyah. Data ini memperlihatkan bahwa kebanyakan anggota masyarakat kurang atau tidak mengetahui ajaran Ahmadiyah.</a:t>
            </a:r>
          </a:p>
          <a:p>
            <a:pPr algn="just"/>
            <a:endParaRPr lang="id-ID" dirty="0">
              <a:latin typeface="+mj-lt"/>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etaraINSTITUTE\survei kebangsaan 2011\grafik ahmadiyah\Graphic24.jpg"/>
          <p:cNvPicPr>
            <a:picLocks noGrp="1" noChangeAspect="1" noChangeArrowheads="1"/>
          </p:cNvPicPr>
          <p:nvPr>
            <p:ph idx="1"/>
          </p:nvPr>
        </p:nvPicPr>
        <p:blipFill>
          <a:blip r:embed="rId2" cstate="print"/>
          <a:srcRect/>
          <a:stretch>
            <a:fillRect/>
          </a:stretch>
        </p:blipFill>
        <p:spPr bwMode="auto">
          <a:xfrm>
            <a:off x="3962400" y="2133600"/>
            <a:ext cx="3835908" cy="3756091"/>
          </a:xfrm>
          <a:prstGeom prst="rect">
            <a:avLst/>
          </a:prstGeom>
          <a:noFill/>
        </p:spPr>
      </p:pic>
      <p:sp>
        <p:nvSpPr>
          <p:cNvPr id="5" name="Title 1"/>
          <p:cNvSpPr>
            <a:spLocks noGrp="1"/>
          </p:cNvSpPr>
          <p:nvPr>
            <p:ph type="title"/>
          </p:nvPr>
        </p:nvSpPr>
        <p:spPr>
          <a:xfrm>
            <a:off x="533400" y="1085088"/>
            <a:ext cx="8153400" cy="819912"/>
          </a:xfrm>
        </p:spPr>
        <p:txBody>
          <a:bodyPr>
            <a:normAutofit/>
          </a:bodyPr>
          <a:lstStyle/>
          <a:p>
            <a:r>
              <a:rPr lang="id-ID" sz="2400" b="1" dirty="0" smtClean="0"/>
              <a:t>Grafik 29: </a:t>
            </a:r>
            <a:br>
              <a:rPr lang="id-ID" sz="2400" b="1" dirty="0" smtClean="0"/>
            </a:br>
            <a:r>
              <a:rPr lang="id-ID" sz="2400" b="1" dirty="0" smtClean="0"/>
              <a:t>Ahmadiyah sebagai saudara seiman</a:t>
            </a:r>
            <a:endParaRPr lang="id-ID" sz="2400" b="1"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05400"/>
          </a:xfrm>
        </p:spPr>
        <p:txBody>
          <a:bodyPr>
            <a:normAutofit fontScale="92500"/>
          </a:bodyPr>
          <a:lstStyle/>
          <a:p>
            <a:pPr algn="just"/>
            <a:r>
              <a:rPr lang="id-ID" dirty="0" smtClean="0">
                <a:latin typeface="+mj-lt"/>
              </a:rPr>
              <a:t>Meski sebagian besar anggota masyarakat mengakui bahwa mereka tidak mengetahui ajaran Ahmadiyah, namun mereka (52.6%) menganggap para pengikut aliran ini bukan sebagai saudara seiman. Hanya sebagian kecil saja (13.7%) yang menganggap bahwa para penganut ajaran Ahmadiyah sebagai saudara seiman. </a:t>
            </a:r>
          </a:p>
          <a:p>
            <a:pPr algn="just"/>
            <a:r>
              <a:rPr lang="id-ID" dirty="0" smtClean="0">
                <a:latin typeface="+mj-lt"/>
              </a:rPr>
              <a:t>Di sisi lain, meski prosentasenya kecil, tidak sedikit pula anggota masyarakat (33.8%) yang tidak dapat menentukan sikapnya terkait dengan persoalan, apakah para para penganut ajaran Ahmadiyah merupakan saudara seiman atau bukan. Jawaban ini mengindikasikan bahwa tidak sedikit kalangan Muslim di tanah air yang tidak memiliki pengetahuan yang cukup memadai tentang ajaran Ahmadiyah.</a:t>
            </a:r>
          </a:p>
          <a:p>
            <a:pPr algn="just">
              <a:buNone/>
            </a:pPr>
            <a:endParaRPr lang="id-ID" dirty="0">
              <a:latin typeface="+mj-lt"/>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etaraINSTITUTE\survei kebangsaan 2011\grafik ahmadiyah\Graphic25.jpg"/>
          <p:cNvPicPr>
            <a:picLocks noChangeAspect="1" noChangeArrowheads="1"/>
          </p:cNvPicPr>
          <p:nvPr/>
        </p:nvPicPr>
        <p:blipFill>
          <a:blip r:embed="rId2" cstate="print"/>
          <a:srcRect/>
          <a:stretch>
            <a:fillRect/>
          </a:stretch>
        </p:blipFill>
        <p:spPr bwMode="auto">
          <a:xfrm>
            <a:off x="2362200" y="2362200"/>
            <a:ext cx="3957637" cy="4083898"/>
          </a:xfrm>
          <a:prstGeom prst="rect">
            <a:avLst/>
          </a:prstGeom>
          <a:noFill/>
        </p:spPr>
      </p:pic>
      <p:sp>
        <p:nvSpPr>
          <p:cNvPr id="5" name="Title 1"/>
          <p:cNvSpPr>
            <a:spLocks noGrp="1"/>
          </p:cNvSpPr>
          <p:nvPr>
            <p:ph type="title"/>
          </p:nvPr>
        </p:nvSpPr>
        <p:spPr>
          <a:xfrm>
            <a:off x="533400" y="1085088"/>
            <a:ext cx="8153400" cy="819912"/>
          </a:xfrm>
        </p:spPr>
        <p:txBody>
          <a:bodyPr>
            <a:normAutofit fontScale="90000"/>
          </a:bodyPr>
          <a:lstStyle/>
          <a:p>
            <a:r>
              <a:rPr lang="id-ID" sz="2400" b="1" dirty="0" smtClean="0"/>
              <a:t>Grafik 30: </a:t>
            </a:r>
            <a:br>
              <a:rPr lang="id-ID" sz="2400" b="1" dirty="0" smtClean="0"/>
            </a:br>
            <a:r>
              <a:rPr lang="id-ID" sz="2400" b="1" dirty="0" smtClean="0"/>
              <a:t>Sumber pengetahuan masyarakat bahwa Ahmadiyah dianggap menyimpang</a:t>
            </a:r>
            <a:endParaRPr lang="id-ID" sz="2400" b="1"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a:bodyPr>
          <a:lstStyle/>
          <a:p>
            <a:pPr algn="just"/>
            <a:r>
              <a:rPr lang="id-ID" dirty="0" smtClean="0">
                <a:latin typeface="+mj-lt"/>
              </a:rPr>
              <a:t>Informasi tentang “tuduhan sesat” Ahmadiyah ternyata diperoleh dari banyak sumber. Terkait dengan informasi ini, media massa dipandang sebagai sumber yang utama (25.4%), kemudian diikuti oleh bahan bacaan (22%), forum pengajian (16.8%) dan ceramah di masjid (2.2%). Menarik bahwa ternyata ceramah di masjid maupun forum pengajian bukan merupakan penyebab dominan bagi munculnya persepsi bahwa ajaran Ahmdiyah adalah sesat. Namun demikian, cukup menarik bahwa ternyata sekitar 1/3 responden justru tidak menjawab tentang sumber informasi yang menyatakan bahwa ajaran Ahmidyah adalah “sesat”.</a:t>
            </a:r>
          </a:p>
          <a:p>
            <a:pPr algn="just"/>
            <a:endParaRPr lang="id-ID" dirty="0">
              <a:latin typeface="+mj-lt"/>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etaraINSTITUTE\survei kebangsaan 2011\grafik ahmadiyah\Graphic26.jpg"/>
          <p:cNvPicPr>
            <a:picLocks noGrp="1" noChangeAspect="1" noChangeArrowheads="1"/>
          </p:cNvPicPr>
          <p:nvPr>
            <p:ph idx="1"/>
          </p:nvPr>
        </p:nvPicPr>
        <p:blipFill>
          <a:blip r:embed="rId2" cstate="print"/>
          <a:srcRect/>
          <a:stretch>
            <a:fillRect/>
          </a:stretch>
        </p:blipFill>
        <p:spPr bwMode="auto">
          <a:xfrm>
            <a:off x="1828800" y="2362200"/>
            <a:ext cx="5550408" cy="3279648"/>
          </a:xfrm>
          <a:prstGeom prst="rect">
            <a:avLst/>
          </a:prstGeom>
          <a:noFill/>
        </p:spPr>
      </p:pic>
      <p:sp>
        <p:nvSpPr>
          <p:cNvPr id="5" name="Title 1"/>
          <p:cNvSpPr>
            <a:spLocks noGrp="1"/>
          </p:cNvSpPr>
          <p:nvPr>
            <p:ph type="title"/>
          </p:nvPr>
        </p:nvSpPr>
        <p:spPr>
          <a:xfrm>
            <a:off x="533400" y="1085088"/>
            <a:ext cx="8153400" cy="819912"/>
          </a:xfrm>
        </p:spPr>
        <p:txBody>
          <a:bodyPr>
            <a:normAutofit/>
          </a:bodyPr>
          <a:lstStyle/>
          <a:p>
            <a:r>
              <a:rPr lang="id-ID" sz="2400" b="1" dirty="0" smtClean="0"/>
              <a:t>Grafik 31: </a:t>
            </a:r>
            <a:br>
              <a:rPr lang="id-ID" sz="2400" b="1" dirty="0" smtClean="0"/>
            </a:br>
            <a:r>
              <a:rPr lang="id-ID" sz="2400" b="1" dirty="0" smtClean="0"/>
              <a:t>Ada tidaknya hubungan dengan Ahmadiyah</a:t>
            </a:r>
            <a:endParaRPr lang="id-ID" sz="2400" b="1"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id-ID" dirty="0" smtClean="0">
                <a:latin typeface="+mj-lt"/>
              </a:rPr>
              <a:t>Tidak banyak anggota masyarakat yang memiliki teman (4.1%), tetangga (4.2%) ataupun sanak saudara (4.6%) yang menganut ajaran Ahmadiyah. Atau dengan kata lain, sebagian besar responden (87.2%) mengaku bahwa mereka tidak memiliki teman, tetangga ataupun sanak saudara yang menganut ajaran Ahmadiyah</a:t>
            </a:r>
          </a:p>
          <a:p>
            <a:pPr algn="just">
              <a:buNone/>
            </a:pPr>
            <a:endParaRPr lang="id-ID" dirty="0">
              <a:latin typeface="+mj-lt"/>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etaraINSTITUTE\survei kebangsaan 2011\grafik ahmadiyah\Graphic27.jpg"/>
          <p:cNvPicPr>
            <a:picLocks noGrp="1" noChangeAspect="1" noChangeArrowheads="1"/>
          </p:cNvPicPr>
          <p:nvPr>
            <p:ph idx="1"/>
          </p:nvPr>
        </p:nvPicPr>
        <p:blipFill>
          <a:blip r:embed="rId2" cstate="print"/>
          <a:srcRect/>
          <a:stretch>
            <a:fillRect/>
          </a:stretch>
        </p:blipFill>
        <p:spPr bwMode="auto">
          <a:xfrm>
            <a:off x="1981200" y="2057400"/>
            <a:ext cx="5139158" cy="4525963"/>
          </a:xfrm>
          <a:prstGeom prst="rect">
            <a:avLst/>
          </a:prstGeom>
          <a:noFill/>
        </p:spPr>
      </p:pic>
      <p:sp>
        <p:nvSpPr>
          <p:cNvPr id="5" name="Title 1"/>
          <p:cNvSpPr>
            <a:spLocks noGrp="1"/>
          </p:cNvSpPr>
          <p:nvPr>
            <p:ph type="title"/>
          </p:nvPr>
        </p:nvSpPr>
        <p:spPr>
          <a:xfrm>
            <a:off x="533400" y="1085088"/>
            <a:ext cx="8153400" cy="819912"/>
          </a:xfrm>
        </p:spPr>
        <p:txBody>
          <a:bodyPr>
            <a:normAutofit/>
          </a:bodyPr>
          <a:lstStyle/>
          <a:p>
            <a:r>
              <a:rPr lang="id-ID" sz="2400" b="1" dirty="0" smtClean="0"/>
              <a:t>Grafik 32: </a:t>
            </a:r>
            <a:br>
              <a:rPr lang="id-ID" sz="2400" b="1" dirty="0" smtClean="0"/>
            </a:br>
            <a:r>
              <a:rPr lang="id-ID" sz="2400" b="1" dirty="0" smtClean="0"/>
              <a:t>Lawan bicara untuk membincang Ahmadiyah</a:t>
            </a:r>
            <a:endParaRPr lang="id-ID" sz="2400" b="1"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id-ID" dirty="0" smtClean="0">
                <a:latin typeface="+mj-lt"/>
              </a:rPr>
              <a:t>Di luar dugaan, soal Ahmadiyah ternyata bukan merupakan isu yang cukup populer di masyarakat. Survei ini membuktikan bahwa sekitar setengah anggota masyarakat (50.4%) mengaku tidak pernah membicarakan soal Ahmadiyah dengan siapapun. Sementara itu dari mereka yang mengaku pernah membicarakan soal Ahmadiyah terlihat bahwa saudara menduduki peringkat atas (29.7%), kemudian diikuti oleh tetangga (11.6%) dan teman (8.3%).</a:t>
            </a:r>
          </a:p>
          <a:p>
            <a:pPr algn="just">
              <a:buNone/>
            </a:pPr>
            <a:endParaRPr lang="id-ID" dirty="0">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id-ID" sz="2400" b="1" dirty="0" smtClean="0"/>
              <a:t>Grafik 1: Jenis Kelamin Responden</a:t>
            </a:r>
            <a:endParaRPr lang="en-US" sz="2400" b="1" dirty="0"/>
          </a:p>
        </p:txBody>
      </p:sp>
      <p:pic>
        <p:nvPicPr>
          <p:cNvPr id="8194" name="Picture 2" descr="D:\setaraINSTITUTE\kebansaan dan kinerja pemerintah\grafik\Graphic40.jpg"/>
          <p:cNvPicPr>
            <a:picLocks noGrp="1" noChangeAspect="1" noChangeArrowheads="1"/>
          </p:cNvPicPr>
          <p:nvPr>
            <p:ph idx="1"/>
          </p:nvPr>
        </p:nvPicPr>
        <p:blipFill>
          <a:blip r:embed="rId2" cstate="print"/>
          <a:stretch>
            <a:fillRect/>
          </a:stretch>
        </p:blipFill>
        <p:spPr bwMode="auto">
          <a:xfrm>
            <a:off x="2294312" y="3126119"/>
            <a:ext cx="4555375" cy="2007524"/>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etaraINSTITUTE\survei kebangsaan 2011\grafik ahmadiyah\Graphic28.jpg"/>
          <p:cNvPicPr>
            <a:picLocks noGrp="1" noChangeAspect="1" noChangeArrowheads="1"/>
          </p:cNvPicPr>
          <p:nvPr>
            <p:ph idx="1"/>
          </p:nvPr>
        </p:nvPicPr>
        <p:blipFill>
          <a:blip r:embed="rId2" cstate="print"/>
          <a:srcRect/>
          <a:stretch>
            <a:fillRect/>
          </a:stretch>
        </p:blipFill>
        <p:spPr bwMode="auto">
          <a:xfrm>
            <a:off x="1371600" y="2667000"/>
            <a:ext cx="5832348" cy="3829695"/>
          </a:xfrm>
          <a:prstGeom prst="rect">
            <a:avLst/>
          </a:prstGeom>
          <a:noFill/>
        </p:spPr>
      </p:pic>
      <p:sp>
        <p:nvSpPr>
          <p:cNvPr id="5" name="Title 1"/>
          <p:cNvSpPr>
            <a:spLocks noGrp="1"/>
          </p:cNvSpPr>
          <p:nvPr>
            <p:ph type="title"/>
          </p:nvPr>
        </p:nvSpPr>
        <p:spPr/>
        <p:txBody>
          <a:bodyPr>
            <a:normAutofit/>
          </a:bodyPr>
          <a:lstStyle/>
          <a:p>
            <a:r>
              <a:rPr lang="id-ID" sz="2400" b="1" dirty="0" smtClean="0"/>
              <a:t>Grafik 33: </a:t>
            </a:r>
            <a:br>
              <a:rPr lang="id-ID" sz="2400" b="1" dirty="0" smtClean="0"/>
            </a:br>
            <a:r>
              <a:rPr lang="id-ID" sz="2400" b="1" dirty="0" smtClean="0"/>
              <a:t>Tingkat kepentingan responden terhadap Ahmadiyah</a:t>
            </a:r>
            <a:endParaRPr lang="id-ID" sz="2400" b="1"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24400"/>
          </a:xfrm>
        </p:spPr>
        <p:txBody>
          <a:bodyPr>
            <a:normAutofit fontScale="85000" lnSpcReduction="20000"/>
          </a:bodyPr>
          <a:lstStyle/>
          <a:p>
            <a:pPr algn="just"/>
            <a:r>
              <a:rPr lang="id-ID" dirty="0" smtClean="0">
                <a:latin typeface="+mj-lt"/>
              </a:rPr>
              <a:t>Konsisten dengan jawaban sebelumnya bahwa soal Ahmadiyah tidak banyak didiskusikan oleh masyarakat, bagi kebanyakan orang (49.9%), persoalan yang terkait dengan Ahmadiyah ternyata tidak terlalu penting dilihat dari sudut kepentingan pribadi mereka dan hanya 27.6% saja yang berpandangan sebaliknya. Di sisi lain, sekalipun boleh jadi masyarakat, terutama yang beragama Islam, cenderung menyatakan sikap setuju dengan pelarangan Ahmadiyah dan memposisikan para pengikutnya sebagai orang-orang “sesat”, namun hal ini tidak kemudian berarti bahwa masyarakat dengan sendirinya dapat menerima propaganda dan tindakan kekerasan dari sejumlah kelompok Islam radikal terhadap kelompok Ahmadiyah. Di samping masyarakat secara tegas menolak segala bentuk kekerasan atas nama agama, terhadap kelompok Ahmadiyah masyarakat pada umumnya tetap menganggap mereka sebagai saudara sebangsa, dan oleh karenanya, sanggup untuk hidup berdampingan secara damai dengan mereka.</a:t>
            </a:r>
          </a:p>
          <a:p>
            <a:pPr algn="just">
              <a:buNone/>
            </a:pPr>
            <a:endParaRPr lang="id-ID" dirty="0">
              <a:latin typeface="+mj-lt"/>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etaraINSTITUTE\survei kebangsaan 2011\grafik ahmadiyah\Graphic29.jpg"/>
          <p:cNvPicPr>
            <a:picLocks noGrp="1" noChangeAspect="1" noChangeArrowheads="1"/>
          </p:cNvPicPr>
          <p:nvPr>
            <p:ph idx="1"/>
          </p:nvPr>
        </p:nvPicPr>
        <p:blipFill>
          <a:blip r:embed="rId2" cstate="print"/>
          <a:srcRect/>
          <a:stretch>
            <a:fillRect/>
          </a:stretch>
        </p:blipFill>
        <p:spPr bwMode="auto">
          <a:xfrm>
            <a:off x="4419600" y="1905000"/>
            <a:ext cx="3579876" cy="4637261"/>
          </a:xfrm>
          <a:prstGeom prst="rect">
            <a:avLst/>
          </a:prstGeom>
          <a:noFill/>
        </p:spPr>
      </p:pic>
      <p:sp>
        <p:nvSpPr>
          <p:cNvPr id="5" name="Title 1"/>
          <p:cNvSpPr>
            <a:spLocks noGrp="1"/>
          </p:cNvSpPr>
          <p:nvPr>
            <p:ph type="title"/>
          </p:nvPr>
        </p:nvSpPr>
        <p:spPr>
          <a:xfrm>
            <a:off x="381000" y="609600"/>
            <a:ext cx="8229600" cy="1143000"/>
          </a:xfrm>
        </p:spPr>
        <p:txBody>
          <a:bodyPr>
            <a:normAutofit/>
          </a:bodyPr>
          <a:lstStyle/>
          <a:p>
            <a:r>
              <a:rPr lang="id-ID" sz="2400" b="1" dirty="0" smtClean="0"/>
              <a:t>Grafik 34: </a:t>
            </a:r>
            <a:br>
              <a:rPr lang="id-ID" sz="2400" b="1" dirty="0" smtClean="0"/>
            </a:br>
            <a:r>
              <a:rPr lang="id-ID" sz="2400" b="1" dirty="0" smtClean="0"/>
              <a:t>Pendangan masyarakat terhadap peristiwa CIkeusik</a:t>
            </a:r>
            <a:endParaRPr lang="id-ID" sz="2400" b="1"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876800"/>
          </a:xfrm>
        </p:spPr>
        <p:txBody>
          <a:bodyPr>
            <a:normAutofit lnSpcReduction="10000"/>
          </a:bodyPr>
          <a:lstStyle/>
          <a:p>
            <a:pPr algn="just"/>
            <a:r>
              <a:rPr lang="id-ID" dirty="0" smtClean="0">
                <a:latin typeface="+mj-lt"/>
              </a:rPr>
              <a:t>Aksi yang dilakukan sekelompok orang terhadap warga Ahmadiyah yang berakibat pada tewasnya sejumlah pengikut ajaran Ahmadiyah beberapa beberapa waktu yang lalu di Cikeusik, Jawa Barat, rupanya kurang atau tidak memperoleh simpati yang luas dari masyarakat. Hal ini terkonformasi dari sikap masyarakat terhadap peristiwa tragis tersebut. Sebagian besar dari mereka (52.8%) mengekspresikan sikapnya dengan menyatakan bahwa peristiwa tersebut sangat disayangkan. Hanya sebagian kecil saja anggota masyarakat (23.4%) yang dapat ‘menerima’ kejadian tersebut dengan menyebutkan alasan bahwa hal semacam itu merupakan sesuatu yang ‘wajar’.</a:t>
            </a:r>
          </a:p>
          <a:p>
            <a:pPr algn="just">
              <a:buNone/>
            </a:pPr>
            <a:endParaRPr lang="id-ID" dirty="0">
              <a:latin typeface="+mj-lt"/>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etaraINSTITUTE\survei kebangsaan 2011\grafik ahmadiyah\Graphic30.jpg"/>
          <p:cNvPicPr>
            <a:picLocks noGrp="1" noChangeAspect="1" noChangeArrowheads="1"/>
          </p:cNvPicPr>
          <p:nvPr>
            <p:ph idx="1"/>
          </p:nvPr>
        </p:nvPicPr>
        <p:blipFill>
          <a:blip r:embed="rId2" cstate="print"/>
          <a:srcRect/>
          <a:stretch>
            <a:fillRect/>
          </a:stretch>
        </p:blipFill>
        <p:spPr bwMode="auto">
          <a:xfrm>
            <a:off x="2286000" y="2667000"/>
            <a:ext cx="4727448" cy="3307865"/>
          </a:xfrm>
          <a:prstGeom prst="rect">
            <a:avLst/>
          </a:prstGeom>
          <a:noFill/>
        </p:spPr>
      </p:pic>
      <p:sp>
        <p:nvSpPr>
          <p:cNvPr id="5" name="Title 1"/>
          <p:cNvSpPr>
            <a:spLocks noGrp="1"/>
          </p:cNvSpPr>
          <p:nvPr>
            <p:ph type="title"/>
          </p:nvPr>
        </p:nvSpPr>
        <p:spPr>
          <a:xfrm>
            <a:off x="381000" y="609600"/>
            <a:ext cx="8229600" cy="1143000"/>
          </a:xfrm>
        </p:spPr>
        <p:txBody>
          <a:bodyPr>
            <a:normAutofit/>
          </a:bodyPr>
          <a:lstStyle/>
          <a:p>
            <a:r>
              <a:rPr lang="id-ID" sz="2400" b="1" dirty="0" smtClean="0"/>
              <a:t>Grafik 35: </a:t>
            </a:r>
            <a:br>
              <a:rPr lang="id-ID" sz="2400" b="1" dirty="0" smtClean="0"/>
            </a:br>
            <a:r>
              <a:rPr lang="id-ID" sz="2400" b="1" dirty="0" smtClean="0"/>
              <a:t>Penilaian masyarakat tentang penyebab peristiwa CIkeusik</a:t>
            </a:r>
            <a:endParaRPr lang="id-ID" sz="2400" b="1"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876800"/>
          </a:xfrm>
        </p:spPr>
        <p:txBody>
          <a:bodyPr>
            <a:normAutofit/>
          </a:bodyPr>
          <a:lstStyle/>
          <a:p>
            <a:pPr algn="just"/>
            <a:r>
              <a:rPr lang="id-ID" dirty="0" smtClean="0">
                <a:latin typeface="+mj-lt"/>
              </a:rPr>
              <a:t>Lebih dari 40% anggota masyarakat di 10 provinsi (43.6%) tidak dapat mengidentifikasi terkait dengan faktor-faktor yang melatarbelakangi terjadinya peristiwa kekerasan terhadap jamaah Ahmadiyah. Sementara itu, dari mereka yang dapat mengemukakan jawaban, hanya sekitar 1/3 anggota masyarakat saja (33.5%) yang menunjuk faktor perbedaan keyakinan agama sebagai latarbelakang terjadinya tindak kekerasan terhadap warga Ahmadiyah. Sementara itu, mereka yang berpendapat bahwa peristiwa tersebut merupakan rekayasa di luar kepentingan agama hanya didukung oleh minoritas masyarakat (22.9%).</a:t>
            </a:r>
          </a:p>
          <a:p>
            <a:pPr algn="just">
              <a:buNone/>
            </a:pPr>
            <a:endParaRPr lang="id-ID" dirty="0">
              <a:latin typeface="+mj-lt"/>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etaraINSTITUTE\survei kebangsaan 2011\grafik ahmadiyah\Graphic31.jpg"/>
          <p:cNvPicPr>
            <a:picLocks noGrp="1" noChangeAspect="1" noChangeArrowheads="1"/>
          </p:cNvPicPr>
          <p:nvPr>
            <p:ph idx="1"/>
          </p:nvPr>
        </p:nvPicPr>
        <p:blipFill>
          <a:blip r:embed="rId2" cstate="print"/>
          <a:srcRect/>
          <a:stretch>
            <a:fillRect/>
          </a:stretch>
        </p:blipFill>
        <p:spPr bwMode="auto">
          <a:xfrm>
            <a:off x="1459251" y="2514600"/>
            <a:ext cx="6389349" cy="3032919"/>
          </a:xfrm>
          <a:prstGeom prst="rect">
            <a:avLst/>
          </a:prstGeom>
          <a:noFill/>
        </p:spPr>
      </p:pic>
      <p:sp>
        <p:nvSpPr>
          <p:cNvPr id="6" name="Title 1"/>
          <p:cNvSpPr>
            <a:spLocks noGrp="1"/>
          </p:cNvSpPr>
          <p:nvPr>
            <p:ph type="title"/>
          </p:nvPr>
        </p:nvSpPr>
        <p:spPr>
          <a:xfrm>
            <a:off x="381000" y="609600"/>
            <a:ext cx="8229600" cy="1143000"/>
          </a:xfrm>
        </p:spPr>
        <p:txBody>
          <a:bodyPr>
            <a:normAutofit/>
          </a:bodyPr>
          <a:lstStyle/>
          <a:p>
            <a:r>
              <a:rPr lang="id-ID" sz="2400" b="1" dirty="0" smtClean="0"/>
              <a:t>Grafik 36: </a:t>
            </a:r>
            <a:br>
              <a:rPr lang="id-ID" sz="2400" b="1" dirty="0" smtClean="0"/>
            </a:br>
            <a:r>
              <a:rPr lang="id-ID" sz="2400" b="1" dirty="0" smtClean="0"/>
              <a:t>Penilaian masyarakat tentang para penyerang Ahmadiyah</a:t>
            </a:r>
            <a:endParaRPr lang="id-ID" sz="2400" b="1"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fontScale="92500" lnSpcReduction="20000"/>
          </a:bodyPr>
          <a:lstStyle/>
          <a:p>
            <a:pPr algn="just"/>
            <a:r>
              <a:rPr lang="id-ID" dirty="0" smtClean="0">
                <a:latin typeface="+mj-lt"/>
              </a:rPr>
              <a:t>Konsisten dengan jawaban sebelumnya yang bernada menyayangkan atas tragedi Cikeusik, sebagian besar responden (60.6%) juga cenderung tidak membenarkannya. Tolakan sebagian besar masyarakat tindakan semacam itu karena terdapat unsur kekerasan serta cenderung merugikan orang hak orang lain.  Sementara itu, sikap membenarkan tindakan semacam itu dengan alasan bahwa kekerasan terhadap warga Ahmadiyah merupakan upaya membela ajaran agama hanya didukung oleh minoritas masyarakat dengan persentase yang tidak signifikan (11.5%). Hasil survei ini dengan sendirinya mengindikasikan bahwa tindak kekerasan fisik terhadap warga Ahmadiyah kurang atau tidak memperoleh dukungan dari masyarakat luas, atau dengan kata lain, tindakan semacam itu cenderung tidak populer di mata publik.</a:t>
            </a:r>
          </a:p>
          <a:p>
            <a:pPr algn="just"/>
            <a:endParaRPr lang="id-ID" dirty="0">
              <a:latin typeface="+mj-lt"/>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etaraINSTITUTE\survei kebangsaan 2011\grafik ahmadiyah\Graphic32.jpg"/>
          <p:cNvPicPr>
            <a:picLocks noGrp="1" noChangeAspect="1" noChangeArrowheads="1"/>
          </p:cNvPicPr>
          <p:nvPr>
            <p:ph idx="1"/>
          </p:nvPr>
        </p:nvPicPr>
        <p:blipFill>
          <a:blip r:embed="rId2" cstate="print"/>
          <a:srcRect/>
          <a:stretch>
            <a:fillRect/>
          </a:stretch>
        </p:blipFill>
        <p:spPr bwMode="auto">
          <a:xfrm>
            <a:off x="1447800" y="2971800"/>
            <a:ext cx="6507480" cy="3038856"/>
          </a:xfrm>
          <a:prstGeom prst="rect">
            <a:avLst/>
          </a:prstGeom>
          <a:noFill/>
        </p:spPr>
      </p:pic>
      <p:sp>
        <p:nvSpPr>
          <p:cNvPr id="5" name="Title 1"/>
          <p:cNvSpPr>
            <a:spLocks noGrp="1"/>
          </p:cNvSpPr>
          <p:nvPr>
            <p:ph type="title"/>
          </p:nvPr>
        </p:nvSpPr>
        <p:spPr>
          <a:xfrm>
            <a:off x="381000" y="838200"/>
            <a:ext cx="8229600" cy="1143000"/>
          </a:xfrm>
        </p:spPr>
        <p:txBody>
          <a:bodyPr>
            <a:normAutofit/>
          </a:bodyPr>
          <a:lstStyle/>
          <a:p>
            <a:r>
              <a:rPr lang="id-ID" sz="2400" b="1" dirty="0" smtClean="0"/>
              <a:t>Grafik 37: </a:t>
            </a:r>
            <a:br>
              <a:rPr lang="id-ID" sz="2400" b="1" dirty="0" smtClean="0"/>
            </a:br>
            <a:r>
              <a:rPr lang="id-ID" sz="2400" b="1" dirty="0" smtClean="0"/>
              <a:t>Tindakan yang seharusnya dilakukan terhadap para penyerang Ahmadiyah</a:t>
            </a:r>
            <a:endParaRPr lang="id-ID" sz="2400" b="1"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a:bodyPr>
          <a:lstStyle/>
          <a:p>
            <a:pPr algn="just"/>
            <a:r>
              <a:rPr lang="id-ID" dirty="0" smtClean="0">
                <a:latin typeface="+mj-lt"/>
              </a:rPr>
              <a:t>Lalu, tindakan apa yang seharusnya dilakukan oleh para penegak hukum terhadap para pelaku yang terlibat dalam persitiwa kekerasan terhadap warga Ahmadiyah? Di mata sebagian besar responden (66%), proses hukum terhadap para pelaku merupakan pilihan yang terbaik. Dalam persoalan ini terlihat bahwa masyarakat cenderung mendukung atau memilih jalan </a:t>
            </a:r>
            <a:r>
              <a:rPr lang="id-ID" i="1" dirty="0" smtClean="0">
                <a:latin typeface="+mj-lt"/>
              </a:rPr>
              <a:t>rule of law </a:t>
            </a:r>
            <a:r>
              <a:rPr lang="id-ID" dirty="0" smtClean="0">
                <a:latin typeface="+mj-lt"/>
              </a:rPr>
              <a:t>sebagai upaya penyelesaian kasus ini</a:t>
            </a:r>
            <a:r>
              <a:rPr lang="id-ID" i="1" dirty="0" smtClean="0">
                <a:latin typeface="+mj-lt"/>
              </a:rPr>
              <a:t>. </a:t>
            </a:r>
          </a:p>
          <a:p>
            <a:pPr algn="just"/>
            <a:r>
              <a:rPr lang="id-ID" dirty="0" smtClean="0">
                <a:latin typeface="+mj-lt"/>
              </a:rPr>
              <a:t>Sementara itu,  opsi agar para pelaku kekerasan terhadap warga Ahmadiyah dibebaskan dari jeratan hukum disertai alasan bahwa mereka membela ajaran agama hanya didukung oleh segelintir masyarakat (6.8%) saja.</a:t>
            </a:r>
          </a:p>
          <a:p>
            <a:pPr algn="just">
              <a:buNone/>
            </a:pPr>
            <a:endParaRPr lang="id-ID" dirty="0">
              <a:latin typeface="+mj-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D:\setaraINSTITUTE\kebansaan dan kinerja pemerintah\grafik\Graphic41.jpg"/>
          <p:cNvPicPr>
            <a:picLocks noGrp="1" noChangeAspect="1" noChangeArrowheads="1"/>
          </p:cNvPicPr>
          <p:nvPr>
            <p:ph idx="1"/>
          </p:nvPr>
        </p:nvPicPr>
        <p:blipFill>
          <a:blip r:embed="rId2" cstate="print"/>
          <a:srcRect/>
          <a:stretch>
            <a:fillRect/>
          </a:stretch>
        </p:blipFill>
        <p:spPr bwMode="auto">
          <a:xfrm>
            <a:off x="3200400" y="1752600"/>
            <a:ext cx="3311525" cy="3892644"/>
          </a:xfrm>
          <a:prstGeom prst="rect">
            <a:avLst/>
          </a:prstGeom>
          <a:noFill/>
        </p:spPr>
      </p:pic>
      <p:sp>
        <p:nvSpPr>
          <p:cNvPr id="4" name="Title 1"/>
          <p:cNvSpPr>
            <a:spLocks noGrp="1"/>
          </p:cNvSpPr>
          <p:nvPr>
            <p:ph type="title"/>
          </p:nvPr>
        </p:nvSpPr>
        <p:spPr>
          <a:xfrm>
            <a:off x="457200" y="304800"/>
            <a:ext cx="8229600" cy="1143000"/>
          </a:xfrm>
        </p:spPr>
        <p:txBody>
          <a:bodyPr>
            <a:normAutofit/>
          </a:bodyPr>
          <a:lstStyle/>
          <a:p>
            <a:r>
              <a:rPr lang="id-ID" sz="2400" b="1" dirty="0" smtClean="0"/>
              <a:t>Grafik 2: Usia Responden</a:t>
            </a:r>
            <a:endParaRPr lang="en-US" sz="2400" b="1"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etaraINSTITUTE\survei kebangsaan 2011\grafik ahmadiyah\Graphic33.jpg"/>
          <p:cNvPicPr>
            <a:picLocks noGrp="1" noChangeAspect="1" noChangeArrowheads="1"/>
          </p:cNvPicPr>
          <p:nvPr>
            <p:ph idx="1"/>
          </p:nvPr>
        </p:nvPicPr>
        <p:blipFill>
          <a:blip r:embed="rId2" cstate="print"/>
          <a:srcRect/>
          <a:stretch>
            <a:fillRect/>
          </a:stretch>
        </p:blipFill>
        <p:spPr bwMode="auto">
          <a:xfrm>
            <a:off x="913643" y="2286000"/>
            <a:ext cx="7696957" cy="3581400"/>
          </a:xfrm>
          <a:prstGeom prst="rect">
            <a:avLst/>
          </a:prstGeom>
          <a:noFill/>
        </p:spPr>
      </p:pic>
      <p:sp>
        <p:nvSpPr>
          <p:cNvPr id="5" name="Title 1"/>
          <p:cNvSpPr>
            <a:spLocks noGrp="1"/>
          </p:cNvSpPr>
          <p:nvPr>
            <p:ph type="title"/>
          </p:nvPr>
        </p:nvSpPr>
        <p:spPr/>
        <p:txBody>
          <a:bodyPr>
            <a:normAutofit/>
          </a:bodyPr>
          <a:lstStyle/>
          <a:p>
            <a:r>
              <a:rPr lang="id-ID" sz="2400" b="1" dirty="0" smtClean="0"/>
              <a:t>Grafik 38: </a:t>
            </a:r>
            <a:br>
              <a:rPr lang="id-ID" sz="2400" b="1" dirty="0" smtClean="0"/>
            </a:br>
            <a:r>
              <a:rPr lang="id-ID" sz="2400" b="1" dirty="0" smtClean="0"/>
              <a:t>Pihak yang paling bertanggung jawab atas penyerangan Ahmadiyah</a:t>
            </a:r>
            <a:endParaRPr lang="id-ID" sz="2400" b="1"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800600"/>
          </a:xfrm>
        </p:spPr>
        <p:txBody>
          <a:bodyPr>
            <a:normAutofit fontScale="85000" lnSpcReduction="10000"/>
          </a:bodyPr>
          <a:lstStyle/>
          <a:p>
            <a:pPr algn="just"/>
            <a:r>
              <a:rPr lang="id-ID" dirty="0" smtClean="0">
                <a:latin typeface="+mj-lt"/>
              </a:rPr>
              <a:t>Meski masyarakat umumnya tidak dapat menerima tindakan kekerasan terhadap warga Ahmadiyah dalam berbagai peristiwa akhir-akhir ini, namun bagi bagian terbesar masyarakat (32.2%), pemerintah beserta seluruh perangkatnya merupakan pihak yang paling bertanggungjawab atas terjadinya berbagai tindak kekerasan tersebut. Pemerintah dianggap tidak mampu mencegah terjadinya tragedi Cikeusik yang berakhir dengan jatuhnya korban jiwa di kalangan warga Ahmadiyah.</a:t>
            </a:r>
          </a:p>
          <a:p>
            <a:pPr algn="just"/>
            <a:r>
              <a:rPr lang="id-ID" dirty="0" smtClean="0">
                <a:latin typeface="+mj-lt"/>
              </a:rPr>
              <a:t>Hanya sebagian kecil saja (15.8%) yang melemparkan tanggungjawab tersebut kepada pihak para penyerang Ahmadiyah. Bahkan -meski angkanya sangat kecil- ada pula yang secara eksplisit (18.7%) justru menuding warga Ahmadiyah sebagai pihak yang paling bertanggungjawab atas persitiwa tersebut dengan alasan:  mereka telah melakukan praktik keagamaan yang menyimpang.</a:t>
            </a:r>
          </a:p>
          <a:p>
            <a:pPr algn="just">
              <a:buNone/>
            </a:pPr>
            <a:endParaRPr lang="id-ID" dirty="0">
              <a:latin typeface="+mj-lt"/>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etaraINSTITUTE\survei kebangsaan 2011\grafik ahmadiyah\Graphic34.jpg"/>
          <p:cNvPicPr>
            <a:picLocks noGrp="1" noChangeAspect="1" noChangeArrowheads="1"/>
          </p:cNvPicPr>
          <p:nvPr>
            <p:ph idx="1"/>
          </p:nvPr>
        </p:nvPicPr>
        <p:blipFill>
          <a:blip r:embed="rId2" cstate="print"/>
          <a:srcRect/>
          <a:stretch>
            <a:fillRect/>
          </a:stretch>
        </p:blipFill>
        <p:spPr bwMode="auto">
          <a:xfrm>
            <a:off x="990600" y="2514600"/>
            <a:ext cx="7256522" cy="3480975"/>
          </a:xfrm>
          <a:prstGeom prst="rect">
            <a:avLst/>
          </a:prstGeom>
          <a:noFill/>
        </p:spPr>
      </p:pic>
      <p:sp>
        <p:nvSpPr>
          <p:cNvPr id="5" name="Title 1"/>
          <p:cNvSpPr>
            <a:spLocks noGrp="1"/>
          </p:cNvSpPr>
          <p:nvPr>
            <p:ph type="title"/>
          </p:nvPr>
        </p:nvSpPr>
        <p:spPr>
          <a:xfrm>
            <a:off x="457200" y="838200"/>
            <a:ext cx="8229600" cy="1143000"/>
          </a:xfrm>
        </p:spPr>
        <p:txBody>
          <a:bodyPr>
            <a:normAutofit/>
          </a:bodyPr>
          <a:lstStyle/>
          <a:p>
            <a:r>
              <a:rPr lang="id-ID" sz="2400" b="1" dirty="0" smtClean="0"/>
              <a:t>Grafik 39: </a:t>
            </a:r>
            <a:br>
              <a:rPr lang="id-ID" sz="2400" b="1" dirty="0" smtClean="0"/>
            </a:br>
            <a:r>
              <a:rPr lang="id-ID" sz="2400" b="1" dirty="0" smtClean="0"/>
              <a:t>Hal yang seharusnya dilakukan oleh pemerintah di masa mendatang jika akan ada penyerangan</a:t>
            </a:r>
            <a:endParaRPr lang="id-ID" sz="2400" b="1"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800600"/>
          </a:xfrm>
        </p:spPr>
        <p:txBody>
          <a:bodyPr>
            <a:normAutofit fontScale="77500" lnSpcReduction="20000"/>
          </a:bodyPr>
          <a:lstStyle/>
          <a:p>
            <a:pPr algn="just"/>
            <a:r>
              <a:rPr lang="id-ID" dirty="0" smtClean="0">
                <a:latin typeface="+mj-lt"/>
              </a:rPr>
              <a:t>Cukup menarik untuk dicermati lebih dalam terkait dengan peran yang harus diambil pemerintah terhadap kemungkinan terjadinya tindakan penyerangan terhadap warga Ahmadiyah. Hasil survei ini memperlihatkan  lebih banyak anggota masyarakat (48.7%) yang tidak dapat menentukan sikapnya terkait dengan peran yang harus diambil pemerintah kepada  warga Ahmadiyah saat terjadinya serangan fisik dari kelompok lain. Sementara itu dari mereka yang dapat menentukan sikapnya, sebagian terbesar (42%) memilih opsi jawaban bahwa pemerintah sebaiknya melindungi warga Ahmadiyah jika kemungkinan semacam itu terjadi. Hanya sebagian kecil saja (9.3%) yang secara eksplisit menyatakan bahwa pemerintah sebaiknya mendiamkan saja seandainya peristiwa semacam itu muncul. </a:t>
            </a:r>
          </a:p>
          <a:p>
            <a:pPr algn="just"/>
            <a:r>
              <a:rPr lang="id-ID" dirty="0" smtClean="0">
                <a:latin typeface="+mj-lt"/>
              </a:rPr>
              <a:t>Hasil survei ini memperlihatkan bahwa, meski prosentase anggota masyarakat yang menginginkan agar pemerintah tampil sebagai pelindung  warga Ahmadiyah saat terjadi serangan cukup besar, namun prosentase dari mereka yang mengalami kesulitan untuk menentukan sikapnya tampak lebih besar.</a:t>
            </a:r>
          </a:p>
          <a:p>
            <a:pPr algn="just">
              <a:buNone/>
            </a:pPr>
            <a:endParaRPr lang="id-ID" dirty="0">
              <a:latin typeface="+mj-lt"/>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etaraINSTITUTE\survei kebangsaan 2011\grafik ahmadiyah\Graphic35.jpg"/>
          <p:cNvPicPr>
            <a:picLocks noGrp="1" noChangeAspect="1" noChangeArrowheads="1"/>
          </p:cNvPicPr>
          <p:nvPr>
            <p:ph idx="1"/>
          </p:nvPr>
        </p:nvPicPr>
        <p:blipFill>
          <a:blip r:embed="rId2" cstate="print"/>
          <a:srcRect/>
          <a:stretch>
            <a:fillRect/>
          </a:stretch>
        </p:blipFill>
        <p:spPr bwMode="auto">
          <a:xfrm>
            <a:off x="762000" y="2514600"/>
            <a:ext cx="7338432" cy="2696115"/>
          </a:xfrm>
          <a:prstGeom prst="rect">
            <a:avLst/>
          </a:prstGeom>
          <a:noFill/>
        </p:spPr>
      </p:pic>
      <p:sp>
        <p:nvSpPr>
          <p:cNvPr id="5" name="Title 1"/>
          <p:cNvSpPr>
            <a:spLocks noGrp="1"/>
          </p:cNvSpPr>
          <p:nvPr>
            <p:ph type="title"/>
          </p:nvPr>
        </p:nvSpPr>
        <p:spPr>
          <a:xfrm>
            <a:off x="457200" y="838200"/>
            <a:ext cx="8229600" cy="1143000"/>
          </a:xfrm>
        </p:spPr>
        <p:txBody>
          <a:bodyPr>
            <a:normAutofit/>
          </a:bodyPr>
          <a:lstStyle/>
          <a:p>
            <a:r>
              <a:rPr lang="id-ID" sz="2400" b="1" dirty="0" smtClean="0"/>
              <a:t>Grafik 40: </a:t>
            </a:r>
            <a:br>
              <a:rPr lang="id-ID" sz="2400" b="1" dirty="0" smtClean="0"/>
            </a:br>
            <a:r>
              <a:rPr lang="id-ID" sz="2400" b="1" dirty="0" smtClean="0"/>
              <a:t>Tindakan kelompok tertentu yang menyerang Ahmadiyah mewakili masyarakat</a:t>
            </a:r>
            <a:endParaRPr lang="id-ID" sz="2400" b="1"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876800"/>
          </a:xfrm>
        </p:spPr>
        <p:txBody>
          <a:bodyPr>
            <a:normAutofit fontScale="92500" lnSpcReduction="10000"/>
          </a:bodyPr>
          <a:lstStyle/>
          <a:p>
            <a:pPr algn="just"/>
            <a:r>
              <a:rPr lang="id-ID" dirty="0" smtClean="0">
                <a:latin typeface="+mj-lt"/>
              </a:rPr>
              <a:t>Meski sebagian besar responden cenderung menyayangkan peristiwa kekerasan yang menimpa warga Ahmadiyah dan cenderung tidak membenarkannya, namun saat ditanyakan, apakah tindakan penyerangan itu mewakili kepentingan mereka, muncul jawaban yang cukup menarik dari masyarakat di 10 provinsi. </a:t>
            </a:r>
          </a:p>
          <a:p>
            <a:pPr algn="just"/>
            <a:r>
              <a:rPr lang="id-ID" dirty="0" smtClean="0">
                <a:latin typeface="+mj-lt"/>
              </a:rPr>
              <a:t>Benar bahwa sikap yang menganggap penyerangan tersebut sebagai tidak mewakili kepentingan responden merupakan opsi jawaban terbesar (45.5%), namun tidak sedikit  pula (38.9%) yang tidak dapat menentukan sikapnya terkait dengan opsi ini. Di sisi lain, hanya sebagian kecil saja anggota masyarakat (15.6%) yang secara berterus-terang menyatakan bahwa tindakan penyerangan terhadap kelompok Ahmadiyah mewakili atau sejalan dengan kepentingan mereka.</a:t>
            </a:r>
          </a:p>
          <a:p>
            <a:pPr algn="just"/>
            <a:endParaRPr lang="id-ID" dirty="0">
              <a:latin typeface="+mj-lt"/>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etaraINSTITUTE\survei kebangsaan 2011\grafik ahmadiyah\Graphic36.jpg"/>
          <p:cNvPicPr>
            <a:picLocks noGrp="1" noChangeAspect="1" noChangeArrowheads="1"/>
          </p:cNvPicPr>
          <p:nvPr>
            <p:ph idx="1"/>
          </p:nvPr>
        </p:nvPicPr>
        <p:blipFill>
          <a:blip r:embed="rId2" cstate="print"/>
          <a:srcRect/>
          <a:stretch>
            <a:fillRect/>
          </a:stretch>
        </p:blipFill>
        <p:spPr bwMode="auto">
          <a:xfrm>
            <a:off x="1371600" y="2514600"/>
            <a:ext cx="6733253" cy="3460014"/>
          </a:xfrm>
          <a:prstGeom prst="rect">
            <a:avLst/>
          </a:prstGeom>
          <a:noFill/>
        </p:spPr>
      </p:pic>
      <p:sp>
        <p:nvSpPr>
          <p:cNvPr id="5" name="Title 1"/>
          <p:cNvSpPr>
            <a:spLocks noGrp="1"/>
          </p:cNvSpPr>
          <p:nvPr>
            <p:ph type="title"/>
          </p:nvPr>
        </p:nvSpPr>
        <p:spPr>
          <a:xfrm>
            <a:off x="457200" y="838200"/>
            <a:ext cx="8229600" cy="1143000"/>
          </a:xfrm>
        </p:spPr>
        <p:txBody>
          <a:bodyPr>
            <a:normAutofit/>
          </a:bodyPr>
          <a:lstStyle/>
          <a:p>
            <a:r>
              <a:rPr lang="id-ID" sz="2400" b="1" dirty="0" smtClean="0"/>
              <a:t>Grafik 41: </a:t>
            </a:r>
            <a:br>
              <a:rPr lang="id-ID" sz="2400" b="1" dirty="0" smtClean="0"/>
            </a:br>
            <a:r>
              <a:rPr lang="id-ID" sz="2400" b="1" dirty="0" smtClean="0"/>
              <a:t>Kondisi Ahmadiyah 5 tahun mendatang</a:t>
            </a:r>
            <a:endParaRPr lang="id-ID" sz="2400" b="1"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lgn="just"/>
            <a:r>
              <a:rPr lang="id-ID" dirty="0" smtClean="0">
                <a:latin typeface="+mj-lt"/>
              </a:rPr>
              <a:t>Kondisi jemaah Ahmadiyah terkait dengan keyakinan dan praktik beribadah dalam 5 tahun ke depan agaknya masih sulit diprediksi. Tidak banyak orang yang dapat memastikan bahwa hak-hak keberagamaan warga Ahmadiyah akan terbebas dari berbagai kekangan dan hambatan. </a:t>
            </a:r>
          </a:p>
          <a:p>
            <a:pPr algn="just"/>
            <a:r>
              <a:rPr lang="id-ID" dirty="0" smtClean="0">
                <a:latin typeface="+mj-lt"/>
              </a:rPr>
              <a:t>Hasil survei ini memperlihatkan bahwa  sekitar separuh dari responden (50.4%) tidak dapat memberikan jawaban atas pertanyaan tentang bagaimanakah kondisi jemaah Ahmadiyah dalam lima tahun yang akan datang. Lebih dari itu, sebanyak  29.7% anggota masyarakat lainnya menyatakan bahwa jemaah Ahmadiyah akan semakin terbatas ruang geraknya, sementara 11.6% selebihnya menyatakan bahwa kondisi kehidupan beragama warga Ahmadiyah akan tetap seperti sekarang. Hanya 8.3% saja yang masih memiliki sisa-sisa keyakinan bahwa hari depan warga Ahmadiyah akan cerah alias semakin bebas dalam menjalankan agamanya.</a:t>
            </a:r>
          </a:p>
          <a:p>
            <a:pPr algn="just"/>
            <a:endParaRPr lang="id-ID" dirty="0">
              <a:latin typeface="+mj-lt"/>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etaraINSTITUTE\survei kebangsaan 2011\grafik ahmadiyah\Graphic37.jpg"/>
          <p:cNvPicPr>
            <a:picLocks noGrp="1" noChangeAspect="1" noChangeArrowheads="1"/>
          </p:cNvPicPr>
          <p:nvPr>
            <p:ph idx="1"/>
          </p:nvPr>
        </p:nvPicPr>
        <p:blipFill>
          <a:blip r:embed="rId2" cstate="print"/>
          <a:srcRect/>
          <a:stretch>
            <a:fillRect/>
          </a:stretch>
        </p:blipFill>
        <p:spPr bwMode="auto">
          <a:xfrm>
            <a:off x="1447800" y="2286000"/>
            <a:ext cx="5971529" cy="3146901"/>
          </a:xfrm>
          <a:prstGeom prst="rect">
            <a:avLst/>
          </a:prstGeom>
          <a:noFill/>
        </p:spPr>
      </p:pic>
      <p:sp>
        <p:nvSpPr>
          <p:cNvPr id="5" name="Title 1"/>
          <p:cNvSpPr>
            <a:spLocks noGrp="1"/>
          </p:cNvSpPr>
          <p:nvPr>
            <p:ph type="title"/>
          </p:nvPr>
        </p:nvSpPr>
        <p:spPr>
          <a:xfrm>
            <a:off x="457200" y="838200"/>
            <a:ext cx="8229600" cy="1143000"/>
          </a:xfrm>
        </p:spPr>
        <p:txBody>
          <a:bodyPr>
            <a:normAutofit/>
          </a:bodyPr>
          <a:lstStyle/>
          <a:p>
            <a:r>
              <a:rPr lang="id-ID" sz="2400" b="1" dirty="0" smtClean="0"/>
              <a:t>Grafik 42: </a:t>
            </a:r>
            <a:br>
              <a:rPr lang="id-ID" sz="2400" b="1" dirty="0" smtClean="0"/>
            </a:br>
            <a:r>
              <a:rPr lang="id-ID" sz="2400" b="1" dirty="0" smtClean="0"/>
              <a:t>Rekomendasi Warga terhadap Ahmadiyah</a:t>
            </a:r>
            <a:endParaRPr lang="id-ID" sz="2400" b="1"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fontScale="77500" lnSpcReduction="20000"/>
          </a:bodyPr>
          <a:lstStyle/>
          <a:p>
            <a:pPr algn="just"/>
            <a:r>
              <a:rPr lang="id-ID" dirty="0" smtClean="0">
                <a:latin typeface="+mj-lt"/>
              </a:rPr>
              <a:t>Sebagian besar anggota masyarakat di 10 provinsi (41,1%) tidak dapat menentukan sikapnya terkait dengan persoalan, apakah organisasi dan keyakinan beragama jamaah Ahmadiyah sebaiknya diberikan jaminan kebebasan atau dikekang. Dari mereka yang dapat memberikan pandangannya, sebagian besar (38,8) berpendapat bahwa organisasi dan keyakinan beragama jamaah Ahmadiyah sebaiknya dilarang. </a:t>
            </a:r>
          </a:p>
          <a:p>
            <a:pPr algn="just"/>
            <a:r>
              <a:rPr lang="id-ID" dirty="0" smtClean="0">
                <a:latin typeface="+mj-lt"/>
              </a:rPr>
              <a:t>Sementara itu, yang berpandangan agak moderat -dengan persentase yang lebih kecil (14.6%)- menyatakan bahwa sebaiknya organisasi Ahmadiyah dilarang tetapi keyakinannya dijamin. Prosentase yang paling kecil (5.5%) justru muncul dari mereka yang mendukung sepenuhnya hak berorganisasi dan berkeyakinan bagi warga Ahmadiyah.</a:t>
            </a:r>
          </a:p>
          <a:p>
            <a:pPr algn="just"/>
            <a:r>
              <a:rPr lang="id-ID" dirty="0" smtClean="0">
                <a:latin typeface="+mj-lt"/>
              </a:rPr>
              <a:t>Dengan demikian, ‘misteri’ yang menyelimuti hari depan warga Ahmadiyah terjawab sudah melalui fakta-fakta yang terungkap dalam survei ini. Hari depan warga Ahmadiyah yang agaknya jauh dari perlindungan dan jaminan kebebasan itu ternyata –setidaknya untuk sebagian—justru muncul dari sikap warga masyarakat sendiri yang cenderung menolak Ahmadiyah, baik dalam bentuk organisasi maupun dalam bentuk keyakinan beragama.</a:t>
            </a:r>
            <a:endParaRPr lang="id-ID" dirty="0">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setaraINSTITUTE\kebansaan dan kinerja pemerintah\grafik\Graphic42.jpg"/>
          <p:cNvPicPr>
            <a:picLocks noGrp="1" noChangeAspect="1" noChangeArrowheads="1"/>
          </p:cNvPicPr>
          <p:nvPr>
            <p:ph idx="1"/>
          </p:nvPr>
        </p:nvPicPr>
        <p:blipFill>
          <a:blip r:embed="rId2" cstate="print"/>
          <a:srcRect/>
          <a:stretch>
            <a:fillRect/>
          </a:stretch>
        </p:blipFill>
        <p:spPr bwMode="auto">
          <a:xfrm>
            <a:off x="1371600" y="1752600"/>
            <a:ext cx="6812935" cy="3525012"/>
          </a:xfrm>
          <a:prstGeom prst="rect">
            <a:avLst/>
          </a:prstGeom>
          <a:noFill/>
        </p:spPr>
      </p:pic>
      <p:sp>
        <p:nvSpPr>
          <p:cNvPr id="5" name="Title 1"/>
          <p:cNvSpPr>
            <a:spLocks noGrp="1"/>
          </p:cNvSpPr>
          <p:nvPr>
            <p:ph type="title"/>
          </p:nvPr>
        </p:nvSpPr>
        <p:spPr>
          <a:xfrm>
            <a:off x="457200" y="304800"/>
            <a:ext cx="8229600" cy="1143000"/>
          </a:xfrm>
        </p:spPr>
        <p:txBody>
          <a:bodyPr>
            <a:normAutofit/>
          </a:bodyPr>
          <a:lstStyle/>
          <a:p>
            <a:r>
              <a:rPr lang="id-ID" sz="2400" b="1" dirty="0" smtClean="0"/>
              <a:t>Grafik 3: Domisili Responden</a:t>
            </a:r>
            <a:endParaRPr lang="en-US" sz="2400" b="1"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etaraINSTITUTE\survei kebangsaan 2011\grafik ahmadiyah\Graphic38.jpg"/>
          <p:cNvPicPr>
            <a:picLocks noGrp="1" noChangeAspect="1" noChangeArrowheads="1"/>
          </p:cNvPicPr>
          <p:nvPr>
            <p:ph idx="1"/>
          </p:nvPr>
        </p:nvPicPr>
        <p:blipFill>
          <a:blip r:embed="rId2" cstate="print"/>
          <a:srcRect/>
          <a:stretch>
            <a:fillRect/>
          </a:stretch>
        </p:blipFill>
        <p:spPr bwMode="auto">
          <a:xfrm>
            <a:off x="1371600" y="2819400"/>
            <a:ext cx="6432514" cy="2642457"/>
          </a:xfrm>
          <a:prstGeom prst="rect">
            <a:avLst/>
          </a:prstGeom>
          <a:noFill/>
        </p:spPr>
      </p:pic>
      <p:sp>
        <p:nvSpPr>
          <p:cNvPr id="5" name="Title 1"/>
          <p:cNvSpPr>
            <a:spLocks noGrp="1"/>
          </p:cNvSpPr>
          <p:nvPr>
            <p:ph type="title"/>
          </p:nvPr>
        </p:nvSpPr>
        <p:spPr>
          <a:xfrm>
            <a:off x="457200" y="838200"/>
            <a:ext cx="8229600" cy="1143000"/>
          </a:xfrm>
        </p:spPr>
        <p:txBody>
          <a:bodyPr>
            <a:normAutofit/>
          </a:bodyPr>
          <a:lstStyle/>
          <a:p>
            <a:r>
              <a:rPr lang="id-ID" sz="2400" b="1" dirty="0" smtClean="0"/>
              <a:t>Grafik 43: </a:t>
            </a:r>
            <a:br>
              <a:rPr lang="id-ID" sz="2400" b="1" dirty="0" smtClean="0"/>
            </a:br>
            <a:r>
              <a:rPr lang="id-ID" sz="2400" b="1" dirty="0" smtClean="0"/>
              <a:t>Perlu tidaknya pemerintah ikut campur dalam penanganan Ahmadiyah</a:t>
            </a:r>
            <a:endParaRPr lang="id-ID" sz="2400" b="1"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876800"/>
          </a:xfrm>
        </p:spPr>
        <p:txBody>
          <a:bodyPr>
            <a:normAutofit/>
          </a:bodyPr>
          <a:lstStyle/>
          <a:p>
            <a:pPr algn="just"/>
            <a:r>
              <a:rPr lang="id-ID" dirty="0" smtClean="0">
                <a:latin typeface="+mj-lt"/>
              </a:rPr>
              <a:t>Konsisten dengan kecenderungan untuk menolak organisasi dan keyakinan Ahmadiyah, bagian terbesar masyarakat di 10 provinsi (41.5%) ternyata bersikap mendukung posisi negara untuk ikut campur/intervensi terhadap keyakinan warga Ahmadiyah. Hanya 16.5% saja yang secara ekspilist menyatakan tolakannya terhadap campur tangan tangan negara atas keyakinan warga Ahmadiyah. Di sisi lain, cukup menarik bahwa tidak sedikit anggota masyarakat (42%) yang tidak dapat memberikan pandangan atau penilaian menyangkut persoalan semacam ini.</a:t>
            </a:r>
          </a:p>
          <a:p>
            <a:pPr algn="just"/>
            <a:endParaRPr lang="id-ID" dirty="0">
              <a:latin typeface="+mj-lt"/>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etaraINSTITUTE\survei kebangsaan 2011\grafik ahmadiyah\Graphic39.jpg"/>
          <p:cNvPicPr>
            <a:picLocks noGrp="1" noChangeAspect="1" noChangeArrowheads="1"/>
          </p:cNvPicPr>
          <p:nvPr>
            <p:ph idx="1"/>
          </p:nvPr>
        </p:nvPicPr>
        <p:blipFill>
          <a:blip r:embed="rId2" cstate="print"/>
          <a:srcRect/>
          <a:stretch>
            <a:fillRect/>
          </a:stretch>
        </p:blipFill>
        <p:spPr bwMode="auto">
          <a:xfrm>
            <a:off x="1219200" y="2362200"/>
            <a:ext cx="6737728" cy="3534315"/>
          </a:xfrm>
          <a:prstGeom prst="rect">
            <a:avLst/>
          </a:prstGeom>
          <a:noFill/>
        </p:spPr>
      </p:pic>
      <p:sp>
        <p:nvSpPr>
          <p:cNvPr id="5" name="Title 1"/>
          <p:cNvSpPr>
            <a:spLocks noGrp="1"/>
          </p:cNvSpPr>
          <p:nvPr>
            <p:ph type="title"/>
          </p:nvPr>
        </p:nvSpPr>
        <p:spPr>
          <a:xfrm>
            <a:off x="457200" y="838200"/>
            <a:ext cx="8229600" cy="1143000"/>
          </a:xfrm>
        </p:spPr>
        <p:txBody>
          <a:bodyPr>
            <a:normAutofit/>
          </a:bodyPr>
          <a:lstStyle/>
          <a:p>
            <a:r>
              <a:rPr lang="id-ID" sz="2400" b="1" dirty="0" smtClean="0"/>
              <a:t>Grafik 44: </a:t>
            </a:r>
            <a:br>
              <a:rPr lang="id-ID" sz="2400" b="1" dirty="0" smtClean="0"/>
            </a:br>
            <a:r>
              <a:rPr lang="id-ID" sz="2400" b="1" dirty="0" smtClean="0"/>
              <a:t>Dasar Kebijakan Pelarangan Ahmadiyah di Daerah</a:t>
            </a:r>
            <a:endParaRPr lang="id-ID" sz="2400" b="1"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876800"/>
          </a:xfrm>
        </p:spPr>
        <p:txBody>
          <a:bodyPr>
            <a:normAutofit fontScale="85000" lnSpcReduction="20000"/>
          </a:bodyPr>
          <a:lstStyle/>
          <a:p>
            <a:pPr algn="just"/>
            <a:r>
              <a:rPr lang="id-ID" dirty="0" smtClean="0">
                <a:latin typeface="+mj-lt"/>
              </a:rPr>
              <a:t>Menarik bahwa dalam memberikan penilaian terhadap latar belakang pelarangan Ahmadiyah di berbagai wilayah di tanah air, hampir setengah anggota masyarakat di 10 provinsi (48.4%) tidak dapat memberikan jawaban. Namun, dari mereka yang dapat memberikan penilaian, bagian terbesar (24.7%) menyatakan bahwa pelarangan tersebut didasarkan atas keinginan yang murni untuk  menegakkan ajaran agama. </a:t>
            </a:r>
          </a:p>
          <a:p>
            <a:pPr algn="just"/>
            <a:r>
              <a:rPr lang="id-ID" dirty="0" smtClean="0">
                <a:latin typeface="+mj-lt"/>
              </a:rPr>
              <a:t>Hanya 12.3% saja yang beranggapan bahwa pelarangan itu merupakan akibat dari tekanan yang dilancarkan oleh kelompok-kelompok Islam garis keras, sementara 7.1% lainnya berpendapat bahwa hal itu lebih didorong oleh motif politik, yakni: keinginan pemerintah setempat untuk menarik simpati/dukungan dari kaum muslim. Mereka yang menyatakan bahwa tindakan pelarangan tersebut merupakan cermin dari ketidaktahuan pemerintah setempat tentang hak dan kebebasan beragama hanya didukung oleh segelintir anggota masyarakat (7.5%). </a:t>
            </a:r>
          </a:p>
          <a:p>
            <a:pPr algn="just">
              <a:buNone/>
            </a:pPr>
            <a:endParaRPr lang="id-ID" dirty="0">
              <a:latin typeface="+mj-lt"/>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etaraINSTITUTE\survei kebangsaan 2011\grafik ahmadiyah\Graphic40.jpg"/>
          <p:cNvPicPr>
            <a:picLocks noChangeAspect="1" noChangeArrowheads="1"/>
          </p:cNvPicPr>
          <p:nvPr/>
        </p:nvPicPr>
        <p:blipFill>
          <a:blip r:embed="rId2" cstate="print"/>
          <a:srcRect/>
          <a:stretch>
            <a:fillRect/>
          </a:stretch>
        </p:blipFill>
        <p:spPr bwMode="auto">
          <a:xfrm>
            <a:off x="1447800" y="2133600"/>
            <a:ext cx="6108790" cy="3773487"/>
          </a:xfrm>
          <a:prstGeom prst="rect">
            <a:avLst/>
          </a:prstGeom>
          <a:noFill/>
        </p:spPr>
      </p:pic>
      <p:sp>
        <p:nvSpPr>
          <p:cNvPr id="5" name="Title 1"/>
          <p:cNvSpPr>
            <a:spLocks noGrp="1"/>
          </p:cNvSpPr>
          <p:nvPr>
            <p:ph type="title"/>
          </p:nvPr>
        </p:nvSpPr>
        <p:spPr>
          <a:xfrm>
            <a:off x="457200" y="838200"/>
            <a:ext cx="8229600" cy="1143000"/>
          </a:xfrm>
        </p:spPr>
        <p:txBody>
          <a:bodyPr>
            <a:normAutofit/>
          </a:bodyPr>
          <a:lstStyle/>
          <a:p>
            <a:r>
              <a:rPr lang="id-ID" sz="2400" b="1" dirty="0" smtClean="0"/>
              <a:t>Grafik 45: </a:t>
            </a:r>
            <a:br>
              <a:rPr lang="id-ID" sz="2400" b="1" dirty="0" smtClean="0"/>
            </a:br>
            <a:r>
              <a:rPr lang="id-ID" sz="2400" b="1" dirty="0" smtClean="0"/>
              <a:t>Persetujuan terhadap sejumlah tindakan terkait Ahmadiyah</a:t>
            </a:r>
            <a:endParaRPr lang="id-ID" sz="2400" b="1"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normAutofit fontScale="77500" lnSpcReduction="20000"/>
          </a:bodyPr>
          <a:lstStyle/>
          <a:p>
            <a:pPr algn="just"/>
            <a:r>
              <a:rPr lang="id-ID" dirty="0" smtClean="0">
                <a:latin typeface="+mj-lt"/>
              </a:rPr>
              <a:t>Tendensi sikap masyarakat yang menolak keberadaan Ahmadiyah, juga diperlihatkan melalui persetujuan (48.9%). terhadap fatwa MUI yang memposisikan aliran Ahmadiyah sebagai ajaran sesat berbanding dengan pandangan sebaliknya yang hanya didukung oleh 12.3% responden. Namun demikian, cukup menarik bahwa terdapat 38.7% yang tidak dapat mengekspresikan pandangannya terhadap persoalan ini. Dukungan (41.9%) yang lebih besar juga ditujukan pada SKB tiga menteri yang membatasi ruang gerak jamaah Ahmadiyah berbanding dengan 12.7% yang menolaknya. Untuk persoalan ini, mereka yang tidak dapat menentukan sikapnya bergerak naik menjadi 45.4%.</a:t>
            </a:r>
          </a:p>
          <a:p>
            <a:pPr algn="just"/>
            <a:r>
              <a:rPr lang="id-ID" dirty="0" smtClean="0">
                <a:latin typeface="+mj-lt"/>
              </a:rPr>
              <a:t>Demikian pula dengan kelompok-kelompok sipil yang melakukan pelarangan terhadap Ahmadiyah. Terhadap tindakan semacam ini tampak lebih banyak responden (33.4%) yang mendukungnya dibandingkan dengan yang menolaknya (24.6%). Berbeda dengan kebijakan pemerintah/negara atas Ahmadiyah yang memperlihatkan daya dukung yang cukup kuat, terhadap kelompok-kelompok sipil yang melakukan tindakan yang sama terlihat ada penurunan dukungan.  Dengan demikian, dapat dikatakan bahwa masyarakat tampaknya lebih setuju terhadap pembatasan Ahmadiyah yang dilakukan oleh pemerintah dibandingkan dengan organisasi masyarakat sipil.</a:t>
            </a:r>
          </a:p>
          <a:p>
            <a:pPr algn="just"/>
            <a:endParaRPr lang="id-ID" dirty="0">
              <a:latin typeface="+mj-lt"/>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etaraINSTITUTE\survei kebangsaan 2011\grafik ahmadiyah\Graphic41.jpg"/>
          <p:cNvPicPr>
            <a:picLocks noGrp="1" noChangeAspect="1" noChangeArrowheads="1"/>
          </p:cNvPicPr>
          <p:nvPr>
            <p:ph idx="1"/>
          </p:nvPr>
        </p:nvPicPr>
        <p:blipFill>
          <a:blip r:embed="rId2" cstate="print"/>
          <a:srcRect/>
          <a:stretch>
            <a:fillRect/>
          </a:stretch>
        </p:blipFill>
        <p:spPr bwMode="auto">
          <a:xfrm>
            <a:off x="1148140" y="2552540"/>
            <a:ext cx="6188396" cy="2933859"/>
          </a:xfrm>
          <a:prstGeom prst="rect">
            <a:avLst/>
          </a:prstGeom>
          <a:noFill/>
        </p:spPr>
      </p:pic>
      <p:sp>
        <p:nvSpPr>
          <p:cNvPr id="5" name="Title 1"/>
          <p:cNvSpPr>
            <a:spLocks noGrp="1"/>
          </p:cNvSpPr>
          <p:nvPr>
            <p:ph type="title"/>
          </p:nvPr>
        </p:nvSpPr>
        <p:spPr>
          <a:xfrm>
            <a:off x="457200" y="838200"/>
            <a:ext cx="8229600" cy="1143000"/>
          </a:xfrm>
        </p:spPr>
        <p:txBody>
          <a:bodyPr>
            <a:normAutofit/>
          </a:bodyPr>
          <a:lstStyle/>
          <a:p>
            <a:r>
              <a:rPr lang="id-ID" sz="2400" b="1" dirty="0" smtClean="0"/>
              <a:t>Grafik 46: </a:t>
            </a:r>
            <a:br>
              <a:rPr lang="id-ID" sz="2400" b="1" dirty="0" smtClean="0"/>
            </a:br>
            <a:r>
              <a:rPr lang="id-ID" sz="2400" b="1" dirty="0" smtClean="0"/>
              <a:t>Ahmadiyah sebagai saudara sebangsa</a:t>
            </a:r>
            <a:endParaRPr lang="id-ID" sz="2400" b="1"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fontScale="85000" lnSpcReduction="10000"/>
          </a:bodyPr>
          <a:lstStyle/>
          <a:p>
            <a:pPr algn="just"/>
            <a:r>
              <a:rPr lang="id-ID" dirty="0" smtClean="0">
                <a:latin typeface="+mj-lt"/>
              </a:rPr>
              <a:t>Menarik bahwa meski mayoritas responden Muslim menyatakan bahwa para penganut Ahmadiyah bukan merupakan saudara seiman, namun mayoritas dari mereka (68.1%) beranggapan bahwa warga Ahmadiyah merupakan saudara sebangsa. Sementara itu, jumlah yang berpandangan sebaliknya sangat kecil (11.0%). Menarik jika dibandingkan dengan jawaban sebelumnya, di mana tolakan terhadap warga Ahmadiyah sebagai saudara seiman dinyatakan oleh 52.6% responden Muslim.  Namun,  responden yang sama justru memiliki tingkat penerimaan yang lebih tinggi (68.1%) terhadap warga Ahmadiyah sebagai bagian dari saudara sebangsa.</a:t>
            </a:r>
          </a:p>
          <a:p>
            <a:pPr algn="just"/>
            <a:r>
              <a:rPr lang="id-ID" dirty="0" smtClean="0">
                <a:latin typeface="+mj-lt"/>
              </a:rPr>
              <a:t>Fenomena ini memperlihatkan bahwa responden umumnya dapat memilah sikap keagamaan di satu sisi dengan sikap kebangsaan di sisi lain. Atau dengan kata lain, pandangan responden yang memposisikan para penganut ajaran Ahmadiyah sebagai sesat ternyata tidak menghalangi responden untuk memposisikan mereka sebagai saudara sebangsa.</a:t>
            </a:r>
          </a:p>
          <a:p>
            <a:pPr algn="just">
              <a:buNone/>
            </a:pPr>
            <a:endParaRPr lang="id-ID" dirty="0">
              <a:latin typeface="+mj-lt"/>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etaraINSTITUTE\survei kebangsaan 2011\grafik ahmadiyah\Graphic42.jpg"/>
          <p:cNvPicPr>
            <a:picLocks noGrp="1" noChangeAspect="1" noChangeArrowheads="1"/>
          </p:cNvPicPr>
          <p:nvPr>
            <p:ph idx="1"/>
          </p:nvPr>
        </p:nvPicPr>
        <p:blipFill>
          <a:blip r:embed="rId2" cstate="print"/>
          <a:srcRect/>
          <a:stretch>
            <a:fillRect/>
          </a:stretch>
        </p:blipFill>
        <p:spPr bwMode="auto">
          <a:xfrm>
            <a:off x="1295400" y="2667000"/>
            <a:ext cx="6424506" cy="2563209"/>
          </a:xfrm>
          <a:prstGeom prst="rect">
            <a:avLst/>
          </a:prstGeom>
          <a:noFill/>
        </p:spPr>
      </p:pic>
      <p:sp>
        <p:nvSpPr>
          <p:cNvPr id="5" name="Title 1"/>
          <p:cNvSpPr>
            <a:spLocks noGrp="1"/>
          </p:cNvSpPr>
          <p:nvPr>
            <p:ph type="title"/>
          </p:nvPr>
        </p:nvSpPr>
        <p:spPr>
          <a:xfrm>
            <a:off x="457200" y="838200"/>
            <a:ext cx="8229600" cy="1143000"/>
          </a:xfrm>
        </p:spPr>
        <p:txBody>
          <a:bodyPr>
            <a:normAutofit/>
          </a:bodyPr>
          <a:lstStyle/>
          <a:p>
            <a:r>
              <a:rPr lang="id-ID" sz="2400" b="1" dirty="0" smtClean="0"/>
              <a:t>Grafik 47: </a:t>
            </a:r>
            <a:br>
              <a:rPr lang="id-ID" sz="2400" b="1" dirty="0" smtClean="0"/>
            </a:br>
            <a:r>
              <a:rPr lang="id-ID" sz="2400" b="1" dirty="0" smtClean="0"/>
              <a:t>Rekomendasi Masyarakat terkait hubungan Ahmadiyah dengan warga lainnya</a:t>
            </a:r>
            <a:endParaRPr lang="id-ID" sz="2400" b="1"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24400"/>
          </a:xfrm>
        </p:spPr>
        <p:txBody>
          <a:bodyPr>
            <a:normAutofit/>
          </a:bodyPr>
          <a:lstStyle/>
          <a:p>
            <a:pPr algn="just"/>
            <a:r>
              <a:rPr lang="id-ID" dirty="0" smtClean="0">
                <a:latin typeface="+mj-lt"/>
              </a:rPr>
              <a:t>Konsisten dengan sikap terhadap pengikut aliran Ahmadiyah yang diposisikan sebagai saudara sebangsa, sebagian besar masyarakat (51.5%) rupanya juga tidak ingin terjadi semacam segregasi sosial dengan warga Ahmadiyah dalam kehidupan sehari-hari.  Dalam konteks bermasyarakat, mereka pada umumnya dapat menerima hidup berdampingan secara damai (</a:t>
            </a:r>
            <a:r>
              <a:rPr lang="id-ID" i="1" dirty="0" smtClean="0">
                <a:latin typeface="+mj-lt"/>
              </a:rPr>
              <a:t>peaceful co-existence</a:t>
            </a:r>
            <a:r>
              <a:rPr lang="id-ID" dirty="0" smtClean="0">
                <a:latin typeface="+mj-lt"/>
              </a:rPr>
              <a:t>) dengan warga Ahamdiyah. Hanya sebagian kecil saja (15.2%) yang memandang perlu ada jarak antara mereka sebagai Muslim kebanyakan dengan para jemaah Ahmadiyah.</a:t>
            </a:r>
          </a:p>
          <a:p>
            <a:pPr algn="just"/>
            <a:endParaRPr lang="id-ID" dirty="0">
              <a:latin typeface="+mj-lt"/>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5228</TotalTime>
  <Words>5948</Words>
  <Application>Microsoft Office PowerPoint</Application>
  <PresentationFormat>On-screen Show (4:3)</PresentationFormat>
  <Paragraphs>177</Paragraphs>
  <Slides>109</Slides>
  <Notes>1</Notes>
  <HiddenSlides>0</HiddenSlides>
  <MMClips>0</MMClips>
  <ScaleCrop>false</ScaleCrop>
  <HeadingPairs>
    <vt:vector size="4" baseType="variant">
      <vt:variant>
        <vt:lpstr>Theme</vt:lpstr>
      </vt:variant>
      <vt:variant>
        <vt:i4>1</vt:i4>
      </vt:variant>
      <vt:variant>
        <vt:lpstr>Slide Titles</vt:lpstr>
      </vt:variant>
      <vt:variant>
        <vt:i4>109</vt:i4>
      </vt:variant>
    </vt:vector>
  </HeadingPairs>
  <TitlesOfParts>
    <vt:vector size="110" baseType="lpstr">
      <vt:lpstr>Flow</vt:lpstr>
      <vt:lpstr>   PAPARAN SURVEI  KEBERAGAMAAN PUBLIK DAN SIKAPNYA TERHADAP AHMADIYAH </vt:lpstr>
      <vt:lpstr>Slide 2</vt:lpstr>
      <vt:lpstr>1.1. Pengantar</vt:lpstr>
      <vt:lpstr>Slide 4</vt:lpstr>
      <vt:lpstr>1.2. Metodologi</vt:lpstr>
      <vt:lpstr>Slide 6</vt:lpstr>
      <vt:lpstr>Grafik 1: Jenis Kelamin Responden</vt:lpstr>
      <vt:lpstr>Grafik 2: Usia Responden</vt:lpstr>
      <vt:lpstr>Grafik 3: Domisili Responden</vt:lpstr>
      <vt:lpstr>Grafik 4: Pendidikan Responden</vt:lpstr>
      <vt:lpstr>Grafik 5: Agama Responden</vt:lpstr>
      <vt:lpstr>Grafik 6:  Pekerjaan  Responden</vt:lpstr>
      <vt:lpstr>Grafik 7: Penghasilan Kotor Per Bulan Responden</vt:lpstr>
      <vt:lpstr>Slide 14</vt:lpstr>
      <vt:lpstr>Slide 15</vt:lpstr>
      <vt:lpstr>Grafik 8:  Persetujuan Masyarakat terhadap Perbedaan Suku, Agama</vt:lpstr>
      <vt:lpstr>Slide 17</vt:lpstr>
      <vt:lpstr>Grafik 9:  Persetujuan masyarakat perbedaan BUKAN penghalang kerukunan</vt:lpstr>
      <vt:lpstr>Slide 19</vt:lpstr>
      <vt:lpstr>Grafik 10:  Pengetahuan masyarakat bahwa kebebasan beragama adalah dijamin dalam UUD Negara RI 1945</vt:lpstr>
      <vt:lpstr>Slide 21</vt:lpstr>
      <vt:lpstr>Grafik 11:  HAM berasal dari Negeri Barat</vt:lpstr>
      <vt:lpstr>Slide 23</vt:lpstr>
      <vt:lpstr>Grafik 12:  Persetujuan masyarakat terhadap 3 elemen hak.... </vt:lpstr>
      <vt:lpstr>Slide 25</vt:lpstr>
      <vt:lpstr>Grafik 13:  Persetujuan masyarakat terhadap “ Tidak ada pihak manapun, termasuk NEGARA yang boleh mencampuri keyakinan warga negara”</vt:lpstr>
      <vt:lpstr>Slide 27</vt:lpstr>
      <vt:lpstr>Grafik 14:  Peran yang sebaiknya dijalankan oleh NEGARA dalam kehidupan beragama</vt:lpstr>
      <vt:lpstr>Slide 29</vt:lpstr>
      <vt:lpstr>Grafik 15:  Peran yang sebaiknya dijalankan oleh NEGARA dalam menyikapi perbedaan TAFSIR dalam agama</vt:lpstr>
      <vt:lpstr>Slide 31</vt:lpstr>
      <vt:lpstr>Grafik 16:  Sikap masyarakat terhadap perbedaan TAFSIR dalam agama</vt:lpstr>
      <vt:lpstr>Slide 33</vt:lpstr>
      <vt:lpstr>Grafik 17:  Persetujuan masyarakat terhadap kelompok yang meminta pertanggungjawaban iman seseorang</vt:lpstr>
      <vt:lpstr>Slide 35</vt:lpstr>
      <vt:lpstr>Grafik 18:  Persetujuan masyarakat “Bahwa Tuhan yang paling berhak meminta pertanggungjawaban iman seseorang</vt:lpstr>
      <vt:lpstr>Slide 37</vt:lpstr>
      <vt:lpstr>Grafik 19:  Pandangan masyarakat terhadap klaim kebenaran agama</vt:lpstr>
      <vt:lpstr>Slide 39</vt:lpstr>
      <vt:lpstr>Grafik 20:  Pandangan masyarakat terhadap hate speech dalam suatu forum</vt:lpstr>
      <vt:lpstr>Slide 41</vt:lpstr>
      <vt:lpstr>Grafik 21:  Hal yang sebaiknya dilakukan oleh pemerintah terhadap hate speech dalam suatu forum</vt:lpstr>
      <vt:lpstr>Slide 43</vt:lpstr>
      <vt:lpstr>Grafik 22:  Persetujuan masyarakat terhadap kelompok yang melakukan kekerasan atas nama membela agama</vt:lpstr>
      <vt:lpstr>Slide 45</vt:lpstr>
      <vt:lpstr>Kesimpulan Keberagamaan Warga</vt:lpstr>
      <vt:lpstr>Slide 47</vt:lpstr>
      <vt:lpstr>Grafik 23:  Kemajemukan Indonesia sedang terancam</vt:lpstr>
      <vt:lpstr>Slide 49</vt:lpstr>
      <vt:lpstr>Grafik 24:  Toleransi antarumat beragama menurun</vt:lpstr>
      <vt:lpstr>Slide 51</vt:lpstr>
      <vt:lpstr>Grafik 25:  Media elektronik (terutama radio, internet) digunakan untuk menyebarkan pandangan radikal</vt:lpstr>
      <vt:lpstr>Slide 53</vt:lpstr>
      <vt:lpstr>Grafik 26:  NII mengancam idiologi negara</vt:lpstr>
      <vt:lpstr>Slide 55</vt:lpstr>
      <vt:lpstr>Grafik 27:  Hal yang sebaiknya dilakukan oleh Negara dalam menangani NII</vt:lpstr>
      <vt:lpstr>Slide 57</vt:lpstr>
      <vt:lpstr>Kesimpulan Pandangan terhadap Kondisi Keagamaan Aktual</vt:lpstr>
      <vt:lpstr>Slide 59</vt:lpstr>
      <vt:lpstr>Grafik 28:  Mengetahui  atau tidak mengetahui ajaran Ahmadiyah</vt:lpstr>
      <vt:lpstr>Slide 61</vt:lpstr>
      <vt:lpstr>Grafik 29:  Ahmadiyah sebagai saudara seiman</vt:lpstr>
      <vt:lpstr>Slide 63</vt:lpstr>
      <vt:lpstr>Grafik 30:  Sumber pengetahuan masyarakat bahwa Ahmadiyah dianggap menyimpang</vt:lpstr>
      <vt:lpstr>Slide 65</vt:lpstr>
      <vt:lpstr>Grafik 31:  Ada tidaknya hubungan dengan Ahmadiyah</vt:lpstr>
      <vt:lpstr>Slide 67</vt:lpstr>
      <vt:lpstr>Grafik 32:  Lawan bicara untuk membincang Ahmadiyah</vt:lpstr>
      <vt:lpstr>Slide 69</vt:lpstr>
      <vt:lpstr>Grafik 33:  Tingkat kepentingan responden terhadap Ahmadiyah</vt:lpstr>
      <vt:lpstr>Slide 71</vt:lpstr>
      <vt:lpstr>Grafik 34:  Pendangan masyarakat terhadap peristiwa CIkeusik</vt:lpstr>
      <vt:lpstr>Slide 73</vt:lpstr>
      <vt:lpstr>Grafik 35:  Penilaian masyarakat tentang penyebab peristiwa CIkeusik</vt:lpstr>
      <vt:lpstr>Slide 75</vt:lpstr>
      <vt:lpstr>Grafik 36:  Penilaian masyarakat tentang para penyerang Ahmadiyah</vt:lpstr>
      <vt:lpstr>Slide 77</vt:lpstr>
      <vt:lpstr>Grafik 37:  Tindakan yang seharusnya dilakukan terhadap para penyerang Ahmadiyah</vt:lpstr>
      <vt:lpstr>Slide 79</vt:lpstr>
      <vt:lpstr>Grafik 38:  Pihak yang paling bertanggung jawab atas penyerangan Ahmadiyah</vt:lpstr>
      <vt:lpstr>Slide 81</vt:lpstr>
      <vt:lpstr>Grafik 39:  Hal yang seharusnya dilakukan oleh pemerintah di masa mendatang jika akan ada penyerangan</vt:lpstr>
      <vt:lpstr>Slide 83</vt:lpstr>
      <vt:lpstr>Grafik 40:  Tindakan kelompok tertentu yang menyerang Ahmadiyah mewakili masyarakat</vt:lpstr>
      <vt:lpstr>Slide 85</vt:lpstr>
      <vt:lpstr>Grafik 41:  Kondisi Ahmadiyah 5 tahun mendatang</vt:lpstr>
      <vt:lpstr>Slide 87</vt:lpstr>
      <vt:lpstr>Grafik 42:  Rekomendasi Warga terhadap Ahmadiyah</vt:lpstr>
      <vt:lpstr>Slide 89</vt:lpstr>
      <vt:lpstr>Grafik 43:  Perlu tidaknya pemerintah ikut campur dalam penanganan Ahmadiyah</vt:lpstr>
      <vt:lpstr>Slide 91</vt:lpstr>
      <vt:lpstr>Grafik 44:  Dasar Kebijakan Pelarangan Ahmadiyah di Daerah</vt:lpstr>
      <vt:lpstr>Slide 93</vt:lpstr>
      <vt:lpstr>Grafik 45:  Persetujuan terhadap sejumlah tindakan terkait Ahmadiyah</vt:lpstr>
      <vt:lpstr>Slide 95</vt:lpstr>
      <vt:lpstr>Grafik 46:  Ahmadiyah sebagai saudara sebangsa</vt:lpstr>
      <vt:lpstr>Slide 97</vt:lpstr>
      <vt:lpstr>Grafik 47:  Rekomendasi Masyarakat terkait hubungan Ahmadiyah dengan warga lainnya</vt:lpstr>
      <vt:lpstr>Slide 99</vt:lpstr>
      <vt:lpstr>Kesimpulan Sikap Warga terhadap Ahmadiyah</vt:lpstr>
      <vt:lpstr>Slide 101</vt:lpstr>
      <vt:lpstr>Slide 102</vt:lpstr>
      <vt:lpstr>Slide 103</vt:lpstr>
      <vt:lpstr>Slide 104</vt:lpstr>
      <vt:lpstr>Slide 105</vt:lpstr>
      <vt:lpstr>Slide 106</vt:lpstr>
      <vt:lpstr>Slide 107</vt:lpstr>
      <vt:lpstr>Slide 108</vt:lpstr>
      <vt:lpstr>Slide 109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diah</cp:lastModifiedBy>
  <cp:revision>527</cp:revision>
  <dcterms:created xsi:type="dcterms:W3CDTF">2011-07-31T16:22:14Z</dcterms:created>
  <dcterms:modified xsi:type="dcterms:W3CDTF">2011-09-08T07:21:49Z</dcterms:modified>
</cp:coreProperties>
</file>