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4"/>
  </p:notesMasterIdLst>
  <p:sldIdLst>
    <p:sldId id="575" r:id="rId2"/>
    <p:sldId id="574" r:id="rId3"/>
    <p:sldId id="533" r:id="rId4"/>
    <p:sldId id="532" r:id="rId5"/>
    <p:sldId id="346" r:id="rId6"/>
    <p:sldId id="552" r:id="rId7"/>
    <p:sldId id="567" r:id="rId8"/>
    <p:sldId id="568" r:id="rId9"/>
    <p:sldId id="569" r:id="rId10"/>
    <p:sldId id="570" r:id="rId11"/>
    <p:sldId id="571" r:id="rId12"/>
    <p:sldId id="572" r:id="rId13"/>
    <p:sldId id="573" r:id="rId14"/>
    <p:sldId id="564" r:id="rId15"/>
    <p:sldId id="562" r:id="rId16"/>
    <p:sldId id="576" r:id="rId17"/>
    <p:sldId id="448" r:id="rId18"/>
    <p:sldId id="449" r:id="rId19"/>
    <p:sldId id="450" r:id="rId20"/>
    <p:sldId id="451" r:id="rId21"/>
    <p:sldId id="452" r:id="rId22"/>
    <p:sldId id="453" r:id="rId23"/>
    <p:sldId id="454" r:id="rId24"/>
    <p:sldId id="455" r:id="rId25"/>
    <p:sldId id="460" r:id="rId26"/>
    <p:sldId id="461" r:id="rId27"/>
    <p:sldId id="520" r:id="rId28"/>
    <p:sldId id="393" r:id="rId29"/>
    <p:sldId id="394" r:id="rId30"/>
    <p:sldId id="577" r:id="rId31"/>
    <p:sldId id="512" r:id="rId32"/>
    <p:sldId id="525" r:id="rId33"/>
    <p:sldId id="509" r:id="rId34"/>
    <p:sldId id="526" r:id="rId35"/>
    <p:sldId id="503" r:id="rId36"/>
    <p:sldId id="504" r:id="rId37"/>
    <p:sldId id="521" r:id="rId38"/>
    <p:sldId id="544" r:id="rId39"/>
    <p:sldId id="513" r:id="rId40"/>
    <p:sldId id="527" r:id="rId41"/>
    <p:sldId id="505" r:id="rId42"/>
    <p:sldId id="506" r:id="rId43"/>
    <p:sldId id="514" r:id="rId44"/>
    <p:sldId id="515" r:id="rId45"/>
    <p:sldId id="397" r:id="rId46"/>
    <p:sldId id="398" r:id="rId47"/>
    <p:sldId id="399" r:id="rId48"/>
    <p:sldId id="489" r:id="rId49"/>
    <p:sldId id="400" r:id="rId50"/>
    <p:sldId id="522" r:id="rId51"/>
    <p:sldId id="545" r:id="rId52"/>
    <p:sldId id="416" r:id="rId53"/>
    <p:sldId id="417" r:id="rId54"/>
    <p:sldId id="495" r:id="rId55"/>
    <p:sldId id="496" r:id="rId56"/>
    <p:sldId id="490" r:id="rId57"/>
    <p:sldId id="491" r:id="rId58"/>
    <p:sldId id="492" r:id="rId59"/>
    <p:sldId id="497" r:id="rId60"/>
    <p:sldId id="427" r:id="rId61"/>
    <p:sldId id="428" r:id="rId62"/>
    <p:sldId id="431" r:id="rId63"/>
    <p:sldId id="432" r:id="rId64"/>
    <p:sldId id="518" r:id="rId65"/>
    <p:sldId id="519" r:id="rId66"/>
    <p:sldId id="516" r:id="rId67"/>
    <p:sldId id="517" r:id="rId68"/>
    <p:sldId id="530" r:id="rId69"/>
    <p:sldId id="546" r:id="rId70"/>
    <p:sldId id="437" r:id="rId71"/>
    <p:sldId id="438" r:id="rId72"/>
    <p:sldId id="439" r:id="rId73"/>
    <p:sldId id="440" r:id="rId74"/>
    <p:sldId id="441" r:id="rId75"/>
    <p:sldId id="442" r:id="rId76"/>
    <p:sldId id="480" r:id="rId77"/>
    <p:sldId id="481" r:id="rId78"/>
    <p:sldId id="531" r:id="rId79"/>
    <p:sldId id="443" r:id="rId80"/>
    <p:sldId id="374" r:id="rId81"/>
    <p:sldId id="375" r:id="rId82"/>
    <p:sldId id="376" r:id="rId83"/>
    <p:sldId id="477" r:id="rId84"/>
    <p:sldId id="377" r:id="rId85"/>
    <p:sldId id="378" r:id="rId86"/>
    <p:sldId id="372" r:id="rId87"/>
    <p:sldId id="483" r:id="rId88"/>
    <p:sldId id="373" r:id="rId89"/>
    <p:sldId id="482" r:id="rId90"/>
    <p:sldId id="364" r:id="rId91"/>
    <p:sldId id="445" r:id="rId92"/>
    <p:sldId id="365" r:id="rId93"/>
    <p:sldId id="444" r:id="rId94"/>
    <p:sldId id="475" r:id="rId95"/>
    <p:sldId id="476" r:id="rId96"/>
    <p:sldId id="486" r:id="rId97"/>
    <p:sldId id="488" r:id="rId98"/>
    <p:sldId id="524" r:id="rId99"/>
    <p:sldId id="543" r:id="rId100"/>
    <p:sldId id="536" r:id="rId101"/>
    <p:sldId id="537" r:id="rId102"/>
    <p:sldId id="538" r:id="rId103"/>
    <p:sldId id="539" r:id="rId104"/>
    <p:sldId id="540" r:id="rId105"/>
    <p:sldId id="541" r:id="rId106"/>
    <p:sldId id="579" r:id="rId107"/>
    <p:sldId id="542" r:id="rId108"/>
    <p:sldId id="547" r:id="rId109"/>
    <p:sldId id="548" r:id="rId110"/>
    <p:sldId id="549" r:id="rId111"/>
    <p:sldId id="551" r:id="rId112"/>
    <p:sldId id="578" r:id="rId113"/>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1" autoAdjust="0"/>
    <p:restoredTop sz="91579" autoAdjust="0"/>
  </p:normalViewPr>
  <p:slideViewPr>
    <p:cSldViewPr>
      <p:cViewPr>
        <p:scale>
          <a:sx n="84" d="100"/>
          <a:sy n="84" d="100"/>
        </p:scale>
        <p:origin x="-750" y="-4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913DAC64-0957-4E66-9E74-A7BD25D5AE79}" type="datetimeFigureOut">
              <a:rPr lang="en-US" smtClean="0"/>
              <a:pPr/>
              <a:t>8/14/2011</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AB407DCF-B785-4BFD-8FB1-AEEBF53B45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407DCF-B785-4BFD-8FB1-AEEBF53B45F6}"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D7B26-05B3-4B19-A8A2-34E966D44733}" type="datetimeFigureOut">
              <a:rPr lang="en-US" smtClean="0"/>
              <a:pPr/>
              <a:t>8/14/2011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5E01D62-08C8-4A11-93FE-6F5F80CA20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D7B26-05B3-4B19-A8A2-34E966D44733}" type="datetimeFigureOut">
              <a:rPr lang="en-US" smtClean="0"/>
              <a:pPr/>
              <a:t>8/14/2011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D7B26-05B3-4B19-A8A2-34E966D44733}" type="datetimeFigureOut">
              <a:rPr lang="en-US" smtClean="0"/>
              <a:pPr/>
              <a:t>8/14/2011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D7B26-05B3-4B19-A8A2-34E966D44733}" type="datetimeFigureOut">
              <a:rPr lang="en-US" smtClean="0"/>
              <a:pPr/>
              <a:t>8/14/2011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D7B26-05B3-4B19-A8A2-34E966D44733}" type="datetimeFigureOut">
              <a:rPr lang="en-US" smtClean="0"/>
              <a:pPr/>
              <a:t>8/14/2011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01D62-08C8-4A11-93FE-6F5F80CA20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D7B26-05B3-4B19-A8A2-34E966D44733}" type="datetimeFigureOut">
              <a:rPr lang="en-US" smtClean="0"/>
              <a:pPr/>
              <a:t>8/14/2011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D7B26-05B3-4B19-A8A2-34E966D44733}" type="datetimeFigureOut">
              <a:rPr lang="en-US" smtClean="0"/>
              <a:pPr/>
              <a:t>8/14/2011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D7B26-05B3-4B19-A8A2-34E966D44733}" type="datetimeFigureOut">
              <a:rPr lang="en-US" smtClean="0"/>
              <a:pPr/>
              <a:t>8/14/2011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D7B26-05B3-4B19-A8A2-34E966D44733}" type="datetimeFigureOut">
              <a:rPr lang="en-US" smtClean="0"/>
              <a:pPr/>
              <a:t>8/14/2011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D7B26-05B3-4B19-A8A2-34E966D44733}" type="datetimeFigureOut">
              <a:rPr lang="en-US" smtClean="0"/>
              <a:pPr/>
              <a:t>8/14/2011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D7B26-05B3-4B19-A8A2-34E966D44733}" type="datetimeFigureOut">
              <a:rPr lang="en-US" smtClean="0"/>
              <a:pPr/>
              <a:t>8/14/2011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5E01D62-08C8-4A11-93FE-6F5F80CA200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D7B26-05B3-4B19-A8A2-34E966D44733}" type="datetimeFigureOut">
              <a:rPr lang="en-US" smtClean="0"/>
              <a:pPr/>
              <a:t>8/14/2011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5E01D62-08C8-4A11-93FE-6F5F80CA200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8305800" cy="1828800"/>
          </a:xfrm>
        </p:spPr>
        <p:txBody>
          <a:bodyPr>
            <a:noAutofit/>
          </a:bodyPr>
          <a:lstStyle/>
          <a:p>
            <a:pPr algn="ctr"/>
            <a:r>
              <a:rPr lang="en-US" sz="3200" dirty="0" smtClean="0">
                <a:solidFill>
                  <a:schemeClr val="tx1"/>
                </a:solidFill>
                <a:latin typeface="Calibri" pitchFamily="34" charset="0"/>
              </a:rPr>
              <a:t/>
            </a:r>
            <a:br>
              <a:rPr lang="en-US" sz="3200" dirty="0" smtClean="0">
                <a:solidFill>
                  <a:schemeClr val="tx1"/>
                </a:solidFill>
                <a:latin typeface="Calibri" pitchFamily="34" charset="0"/>
              </a:rPr>
            </a:br>
            <a:r>
              <a:rPr lang="en-US" sz="3200" dirty="0" smtClean="0">
                <a:solidFill>
                  <a:schemeClr val="tx1"/>
                </a:solidFill>
                <a:latin typeface="Calibri" pitchFamily="34" charset="0"/>
              </a:rPr>
              <a:t/>
            </a:r>
            <a:br>
              <a:rPr lang="en-US" sz="3200" dirty="0" smtClean="0">
                <a:solidFill>
                  <a:schemeClr val="tx1"/>
                </a:solidFill>
                <a:latin typeface="Calibri" pitchFamily="34" charset="0"/>
              </a:rPr>
            </a:br>
            <a:r>
              <a:rPr lang="en-US" sz="3200" dirty="0" smtClean="0">
                <a:solidFill>
                  <a:schemeClr val="tx1"/>
                </a:solidFill>
                <a:latin typeface="Calibri" pitchFamily="34" charset="0"/>
              </a:rPr>
              <a:t/>
            </a:r>
            <a:br>
              <a:rPr lang="en-US" sz="3200" dirty="0" smtClean="0">
                <a:solidFill>
                  <a:schemeClr val="tx1"/>
                </a:solidFill>
                <a:latin typeface="Calibri" pitchFamily="34" charset="0"/>
              </a:rPr>
            </a:br>
            <a:r>
              <a:rPr lang="id-ID" sz="4800" dirty="0" smtClean="0">
                <a:solidFill>
                  <a:schemeClr val="tx1"/>
                </a:solidFill>
                <a:latin typeface="Calibri" pitchFamily="34" charset="0"/>
              </a:rPr>
              <a:t>SURVEI 10 PROPINSI</a:t>
            </a:r>
            <a:r>
              <a:rPr lang="id-ID" sz="3200" dirty="0" smtClean="0">
                <a:solidFill>
                  <a:schemeClr val="tx1"/>
                </a:solidFill>
                <a:latin typeface="Calibri" pitchFamily="34" charset="0"/>
              </a:rPr>
              <a:t> </a:t>
            </a:r>
            <a:br>
              <a:rPr lang="id-ID" sz="3200" dirty="0" smtClean="0">
                <a:solidFill>
                  <a:schemeClr val="tx1"/>
                </a:solidFill>
                <a:latin typeface="Calibri" pitchFamily="34" charset="0"/>
              </a:rPr>
            </a:br>
            <a:r>
              <a:rPr lang="id-ID" sz="3200" dirty="0" smtClean="0">
                <a:solidFill>
                  <a:schemeClr val="tx1"/>
                </a:solidFill>
                <a:latin typeface="Calibri" pitchFamily="34" charset="0"/>
              </a:rPr>
              <a:t>HUT KE-66 REPUBLIK INDONESIA</a:t>
            </a:r>
            <a:r>
              <a:rPr lang="id-ID" sz="3200" b="0" dirty="0" smtClean="0">
                <a:solidFill>
                  <a:schemeClr val="tx1"/>
                </a:solidFill>
                <a:latin typeface="Calibri" pitchFamily="34" charset="0"/>
              </a:rPr>
              <a:t>:</a:t>
            </a:r>
            <a:r>
              <a:rPr lang="id-ID" sz="3200" dirty="0" smtClean="0">
                <a:solidFill>
                  <a:schemeClr val="tx1"/>
                </a:solidFill>
                <a:latin typeface="Calibri" pitchFamily="34" charset="0"/>
              </a:rPr>
              <a:t/>
            </a:r>
            <a:br>
              <a:rPr lang="id-ID" sz="3200" dirty="0" smtClean="0">
                <a:solidFill>
                  <a:schemeClr val="tx1"/>
                </a:solidFill>
                <a:latin typeface="Calibri" pitchFamily="34" charset="0"/>
              </a:rPr>
            </a:br>
            <a:r>
              <a:rPr lang="id-ID" sz="3200" dirty="0" smtClean="0">
                <a:solidFill>
                  <a:schemeClr val="tx1"/>
                </a:solidFill>
                <a:latin typeface="Calibri" pitchFamily="34" charset="0"/>
              </a:rPr>
              <a:t>KEBANGSAAN DAN EVALUASI PEMERINTAHAN RI</a:t>
            </a:r>
            <a:r>
              <a:rPr lang="en-US" sz="3200" dirty="0" smtClean="0">
                <a:solidFill>
                  <a:schemeClr val="tx1"/>
                </a:solidFill>
                <a:latin typeface="Calibri" pitchFamily="34" charset="0"/>
              </a:rPr>
              <a:t/>
            </a:r>
            <a:br>
              <a:rPr lang="en-US" sz="3200" dirty="0" smtClean="0">
                <a:solidFill>
                  <a:schemeClr val="tx1"/>
                </a:solidFill>
                <a:latin typeface="Calibri" pitchFamily="34" charset="0"/>
              </a:rPr>
            </a:br>
            <a:endParaRPr lang="id-ID" sz="3200" dirty="0">
              <a:solidFill>
                <a:schemeClr val="tx1"/>
              </a:solidFill>
              <a:latin typeface="Calibri" pitchFamily="34" charset="0"/>
            </a:endParaRPr>
          </a:p>
        </p:txBody>
      </p:sp>
      <p:sp>
        <p:nvSpPr>
          <p:cNvPr id="3" name="Subtitle 2"/>
          <p:cNvSpPr>
            <a:spLocks noGrp="1"/>
          </p:cNvSpPr>
          <p:nvPr>
            <p:ph type="subTitle" idx="1"/>
          </p:nvPr>
        </p:nvSpPr>
        <p:spPr>
          <a:xfrm>
            <a:off x="533400" y="3505200"/>
            <a:ext cx="7854696" cy="1752600"/>
          </a:xfrm>
        </p:spPr>
        <p:txBody>
          <a:bodyPr>
            <a:normAutofit fontScale="92500" lnSpcReduction="10000"/>
          </a:bodyPr>
          <a:lstStyle/>
          <a:p>
            <a:endParaRPr lang="id-ID" b="1" dirty="0" smtClean="0">
              <a:latin typeface="+mj-lt"/>
            </a:endParaRPr>
          </a:p>
          <a:p>
            <a:endParaRPr lang="id-ID" b="1" dirty="0" smtClean="0">
              <a:latin typeface="+mj-lt"/>
            </a:endParaRPr>
          </a:p>
          <a:p>
            <a:endParaRPr lang="id-ID" b="1" dirty="0" smtClean="0">
              <a:latin typeface="+mj-lt"/>
            </a:endParaRPr>
          </a:p>
          <a:p>
            <a:pPr algn="ctr"/>
            <a:r>
              <a:rPr lang="id-ID" b="1" dirty="0" smtClean="0">
                <a:latin typeface="+mj-lt"/>
              </a:rPr>
              <a:t>SETARA Institute, 14 Agustus 2011</a:t>
            </a:r>
            <a:endParaRPr lang="id-ID" b="1" dirty="0">
              <a:latin typeface="+mj-lt"/>
            </a:endParaRPr>
          </a:p>
        </p:txBody>
      </p:sp>
      <p:cxnSp>
        <p:nvCxnSpPr>
          <p:cNvPr id="6" name="Straight Connector 5"/>
          <p:cNvCxnSpPr/>
          <p:nvPr/>
        </p:nvCxnSpPr>
        <p:spPr>
          <a:xfrm>
            <a:off x="1295400" y="4419600"/>
            <a:ext cx="624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etaraINSTITUTE\kebansaan dan kinerja pemerintah\grafik\Graphic43.jpg"/>
          <p:cNvPicPr>
            <a:picLocks noGrp="1" noChangeAspect="1" noChangeArrowheads="1"/>
          </p:cNvPicPr>
          <p:nvPr>
            <p:ph idx="1"/>
          </p:nvPr>
        </p:nvPicPr>
        <p:blipFill>
          <a:blip r:embed="rId2" cstate="print"/>
          <a:stretch>
            <a:fillRect/>
          </a:stretch>
        </p:blipFill>
        <p:spPr bwMode="auto">
          <a:xfrm>
            <a:off x="1371600" y="1828800"/>
            <a:ext cx="5574034" cy="3658134"/>
          </a:xfrm>
          <a:prstGeom prst="rect">
            <a:avLst/>
          </a:prstGeom>
          <a:noFill/>
        </p:spPr>
      </p:pic>
      <p:sp>
        <p:nvSpPr>
          <p:cNvPr id="5" name="Title 1"/>
          <p:cNvSpPr>
            <a:spLocks noGrp="1"/>
          </p:cNvSpPr>
          <p:nvPr>
            <p:ph type="title"/>
          </p:nvPr>
        </p:nvSpPr>
        <p:spPr>
          <a:xfrm>
            <a:off x="457200" y="304800"/>
            <a:ext cx="8229600" cy="1143000"/>
          </a:xfrm>
        </p:spPr>
        <p:txBody>
          <a:bodyPr>
            <a:normAutofit/>
          </a:bodyPr>
          <a:lstStyle/>
          <a:p>
            <a:r>
              <a:rPr lang="id-ID" sz="2400" b="1" dirty="0" smtClean="0"/>
              <a:t>Grafik 4: Pendidikan Responden</a:t>
            </a:r>
            <a:endParaRPr lang="en-US" sz="2400"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400" b="1" dirty="0" smtClean="0"/>
              <a:t>Grafik 44: Tingkat keberhasilan pemerintah dalam pemberantasan terorisme</a:t>
            </a:r>
            <a:endParaRPr lang="en-US" sz="2400" b="1" dirty="0"/>
          </a:p>
        </p:txBody>
      </p:sp>
      <p:pic>
        <p:nvPicPr>
          <p:cNvPr id="6" name="Picture 2" descr="D:\setaraINSTITUTE\kebansaan dan kinerja pemerintah\grafik\Graphic37.jpg"/>
          <p:cNvPicPr>
            <a:picLocks noGrp="1" noChangeAspect="1" noChangeArrowheads="1"/>
          </p:cNvPicPr>
          <p:nvPr>
            <p:ph idx="1"/>
          </p:nvPr>
        </p:nvPicPr>
        <p:blipFill>
          <a:blip r:embed="rId2" cstate="print"/>
          <a:srcRect/>
          <a:stretch>
            <a:fillRect/>
          </a:stretch>
        </p:blipFill>
        <p:spPr bwMode="auto">
          <a:xfrm>
            <a:off x="1219200" y="2362199"/>
            <a:ext cx="6647371" cy="3405997"/>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89120"/>
          </a:xfrm>
        </p:spPr>
        <p:txBody>
          <a:bodyPr>
            <a:normAutofit/>
          </a:bodyPr>
          <a:lstStyle/>
          <a:p>
            <a:pPr marL="0" indent="0" algn="just">
              <a:buNone/>
            </a:pPr>
            <a:r>
              <a:rPr lang="id-ID" dirty="0" smtClean="0">
                <a:latin typeface="+mj-lt"/>
              </a:rPr>
              <a:t>Meski masyarakat menilai bahwa pemberantasan terorisme merupakan salah satu prestasi penting pemerintah saat ini, namun upaya tersebut oleh sebagian besar responden (49.6%) dinilai masih belum berhasil. Dengan kata lain, upaya pemberantasan terorisme masih harus menyele-saikan banyak pekerjaan rumah sebelum publik merasa puas dengan kinerja mereka.  Namun di sisi lain, tidak sedikit pula (32.8%) yang menyatakan bahwa upaya yang dilakukan pemerintah di bidang ini sudah lumayan berhasil.</a:t>
            </a:r>
            <a:endParaRPr lang="id-ID" dirty="0">
              <a:latin typeface="+mj-l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id-ID" sz="2400" b="1" dirty="0" smtClean="0"/>
              <a:t>Grafik 45: Penyebab seseorang terlibat dalam kejahatan terorisme  </a:t>
            </a:r>
            <a:endParaRPr lang="id-ID" sz="2400" b="1" dirty="0"/>
          </a:p>
        </p:txBody>
      </p:sp>
      <p:pic>
        <p:nvPicPr>
          <p:cNvPr id="5" name="Picture 2" descr="D:\setaraINSTITUTE\kebansaan dan kinerja pemerintah\grafik\Graphic38.jpg"/>
          <p:cNvPicPr>
            <a:picLocks noGrp="1" noChangeAspect="1" noChangeArrowheads="1"/>
          </p:cNvPicPr>
          <p:nvPr>
            <p:ph idx="1"/>
          </p:nvPr>
        </p:nvPicPr>
        <p:blipFill>
          <a:blip r:embed="rId2" cstate="print"/>
          <a:srcRect/>
          <a:stretch>
            <a:fillRect/>
          </a:stretch>
        </p:blipFill>
        <p:spPr bwMode="auto">
          <a:xfrm>
            <a:off x="1371600" y="1981200"/>
            <a:ext cx="6231697" cy="4215559"/>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4389120"/>
          </a:xfrm>
        </p:spPr>
        <p:txBody>
          <a:bodyPr>
            <a:normAutofit fontScale="85000" lnSpcReduction="10000"/>
          </a:bodyPr>
          <a:lstStyle/>
          <a:p>
            <a:pPr marL="0" indent="0" algn="just">
              <a:buNone/>
            </a:pPr>
            <a:r>
              <a:rPr lang="id-ID" dirty="0" smtClean="0">
                <a:latin typeface="+mj-lt"/>
              </a:rPr>
              <a:t>Faktor-faktor yang mendorong seseorang terlibat dalam kejahatan terorisme yang mengatasnamakan agama agaknya cukup kompleks dan bervariasi. Atau dengan kata lain, tidak terdapat faktor tunggal dan bersifat dominan dalam persoalan ini. Hal ini terungkap dari hasil survei yang memperlihatkan pandangan responden yang relatif bervariasi. Di antara berbagai faktor yang dianggap dapat mendorong seseorang terlibat dalam kejahatan terorisme yang mengatasnamakan agama, perwujudan keyakinan terhadap jihad di jalan agama  dianggap merupakan penyebab tertinggi (23.6%). Faktor-faktor berikutnya yang dinilai sebagai penyebab munculnya fenomena tersebut adalah reaksi terhadap ketidakadilan pemerintah (20.1%), berkembangnya ajaran radikal (10.9%), penindakan pelaku teror yang tidak tuntas (6%) serta sistem pemenjaraan yang tidak efektif (3.2%).</a:t>
            </a:r>
            <a:endParaRPr lang="id-ID" dirty="0">
              <a:latin typeface="+mj-l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000" b="1" dirty="0" smtClean="0"/>
              <a:t>Grafik 46: Persetujuan atas pernyataan “sikap tidak toleran adalah awal mula dari tindakan terorisme; sedangkan terorisme adalah puncak dari sikap tidak toleran”</a:t>
            </a:r>
            <a:endParaRPr lang="id-ID" sz="2000" b="1" dirty="0"/>
          </a:p>
        </p:txBody>
      </p:sp>
      <p:pic>
        <p:nvPicPr>
          <p:cNvPr id="6" name="Picture 2" descr="D:\setaraINSTITUTE\kebansaan dan kinerja pemerintah\grafik\Graphic39.jpg"/>
          <p:cNvPicPr>
            <a:picLocks noGrp="1" noChangeAspect="1" noChangeArrowheads="1"/>
          </p:cNvPicPr>
          <p:nvPr>
            <p:ph idx="1"/>
          </p:nvPr>
        </p:nvPicPr>
        <p:blipFill>
          <a:blip r:embed="rId2" cstate="print"/>
          <a:srcRect/>
          <a:stretch>
            <a:fillRect/>
          </a:stretch>
        </p:blipFill>
        <p:spPr bwMode="auto">
          <a:xfrm>
            <a:off x="1447800" y="2057400"/>
            <a:ext cx="6702029" cy="404759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389120"/>
          </a:xfrm>
        </p:spPr>
        <p:txBody>
          <a:bodyPr>
            <a:normAutofit/>
          </a:bodyPr>
          <a:lstStyle/>
          <a:p>
            <a:pPr algn="just"/>
            <a:r>
              <a:rPr lang="id-ID" dirty="0" smtClean="0">
                <a:latin typeface="+mj-lt"/>
              </a:rPr>
              <a:t>Diasumsikan bahwa tindakan teror yang mengatas-namakan agama merupakan puncak dari pandangan atau sikap intoleran terhadap perbedaan agama/berkeyakinan. Terhadap asumsi ini sebagian besar responden (51.1%) menunjukkan sikap setuju. Hanya 15.2% saja yang menolak kebenaran asumsi tersebut.</a:t>
            </a:r>
          </a:p>
          <a:p>
            <a:pPr algn="just"/>
            <a:r>
              <a:rPr lang="id-ID" dirty="0" smtClean="0">
                <a:latin typeface="+mj-lt"/>
              </a:rPr>
              <a:t>Sementara tidak sedikit responden (33.6%) yang tidak dapat memberikan jawaban atau pendapat terkait dengan persoalan ini.  </a:t>
            </a:r>
            <a:endParaRPr lang="id-ID" dirty="0">
              <a:latin typeface="+mj-lt"/>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t>Kesimpulan Pemberantasan Terorisme</a:t>
            </a:r>
            <a:endParaRPr lang="id-ID" sz="3200" b="1" dirty="0"/>
          </a:p>
        </p:txBody>
      </p:sp>
      <p:sp>
        <p:nvSpPr>
          <p:cNvPr id="3" name="Content Placeholder 2"/>
          <p:cNvSpPr>
            <a:spLocks noGrp="1"/>
          </p:cNvSpPr>
          <p:nvPr>
            <p:ph idx="1"/>
          </p:nvPr>
        </p:nvSpPr>
        <p:spPr>
          <a:xfrm>
            <a:off x="457200" y="2286000"/>
            <a:ext cx="8229600" cy="4389120"/>
          </a:xfrm>
        </p:spPr>
        <p:txBody>
          <a:bodyPr>
            <a:normAutofit/>
          </a:bodyPr>
          <a:lstStyle/>
          <a:p>
            <a:pPr algn="just"/>
            <a:r>
              <a:rPr lang="id-ID" sz="2000" dirty="0" smtClean="0">
                <a:latin typeface="Calibri" pitchFamily="34" charset="0"/>
              </a:rPr>
              <a:t>Keberhasilan pemerintah terhadap pemberantasan terorisme harus diikuti oleh upaya-upaya mengatasi penyebab atau faktor yang mendorong seseorang menjadi terorisme. Dua penyebab utama, yakni manifestasi paham keagamaan tentang jihad dan reaksi atas ketidakadilan dalam berbagai bidang perlu mendapat prioritas penanganan. </a:t>
            </a:r>
          </a:p>
          <a:p>
            <a:pPr algn="just"/>
            <a:r>
              <a:rPr lang="id-ID" sz="2000" dirty="0" smtClean="0">
                <a:latin typeface="Calibri" pitchFamily="34" charset="0"/>
              </a:rPr>
              <a:t>Masyarakat juga meyakini bahwa intoleransi yang menyebar di tengah masyarakat merupakan titik mula dari terorisme. Karena itu upaya deradikalisasi terhadap paham keagamaan yang intoleran merupakan langkah bagi pemerintah menyempurnakan prestasi dalam memberantas terorisme.</a:t>
            </a:r>
            <a:endParaRPr lang="id-ID" sz="2000" dirty="0">
              <a:latin typeface="Calibri"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89120"/>
          </a:xfrm>
        </p:spPr>
        <p:txBody>
          <a:bodyPr>
            <a:normAutofit/>
          </a:bodyPr>
          <a:lstStyle/>
          <a:p>
            <a:pPr algn="ctr">
              <a:buNone/>
            </a:pPr>
            <a:endParaRPr lang="en-US" sz="4000" b="1" dirty="0" smtClean="0">
              <a:latin typeface="+mj-lt"/>
            </a:endParaRPr>
          </a:p>
          <a:p>
            <a:pPr algn="ctr"/>
            <a:endParaRPr lang="en-US" sz="4000" b="1" dirty="0" smtClean="0">
              <a:latin typeface="+mj-lt"/>
            </a:endParaRPr>
          </a:p>
          <a:p>
            <a:pPr algn="ctr">
              <a:buNone/>
            </a:pPr>
            <a:r>
              <a:rPr lang="en-US" sz="4000" b="1" dirty="0" smtClean="0">
                <a:latin typeface="+mj-lt"/>
              </a:rPr>
              <a:t>IV. KESIMPULAN UMUM</a:t>
            </a:r>
            <a:endParaRPr lang="en-US" sz="4000" b="1" dirty="0">
              <a:latin typeface="+mj-lt"/>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486400"/>
          </a:xfrm>
        </p:spPr>
        <p:txBody>
          <a:bodyPr>
            <a:noAutofit/>
          </a:bodyPr>
          <a:lstStyle/>
          <a:p>
            <a:pPr algn="just"/>
            <a:r>
              <a:rPr lang="id-ID" sz="1900" dirty="0" smtClean="0">
                <a:latin typeface="+mj-lt"/>
              </a:rPr>
              <a:t>Nilai-nilai keindonesiaan yang termanifetasi ke dalam empat pilar kebangsaan (Pacasila, UUD Negara RI 1945, Bhinneka Tunggal Ika dan NKRI) ternyata tidak memudar di kalangan masyarakat. Sikap menerima perbedaan identitas sosial-budaya hingga saat ini masih dianggap sebagai salah satu nilai luhur bangsa Indonesia.</a:t>
            </a:r>
          </a:p>
          <a:p>
            <a:pPr algn="just"/>
            <a:r>
              <a:rPr lang="id-ID" sz="1900" dirty="0" smtClean="0">
                <a:latin typeface="+mj-lt"/>
              </a:rPr>
              <a:t>Di sisi lain, masyarakat juga mengakui bahwa nilai-nilai tersebut kini mengalami kemerosotan di tingkat praktik. Untuk sebagian persoalan ini dianggap bersumber dari para penyelenggara negara yang tidak konsisten dalam menerapkan Pancasila dan UUD Negara RI 1945 ke dalam kehidupan konkret. Pancasila oleh masyarakat dianggap sebagai ideologi negara final, dan oleh karenanya, mereka menolak untuk menggantikannya dengan ideologi lain. Sementara itu, terhadap UUD Negara RI 1945 masyarakat mendukung amandemen terhadapnya sebagai upaya mencari jalan keluar berbagai persoalan bangsa dewasa ini.</a:t>
            </a:r>
          </a:p>
          <a:p>
            <a:pPr algn="just"/>
            <a:r>
              <a:rPr lang="id-ID" sz="1900" dirty="0" smtClean="0">
                <a:latin typeface="+mj-lt"/>
              </a:rPr>
              <a:t>Di sisi lain, Pancasila dan UUD Negara RI 1945 tetap dipandang oleh masyarakat sebagai dua ‘pusaka’ penting bagi Indonesia saat ini dan esok.  Keduanya dianggap merupakan dasar bagi terwujudnya keindonesiaan sejati yang plural, demokratik dan berkeadilan sosial. </a:t>
            </a:r>
          </a:p>
          <a:p>
            <a:pPr algn="just"/>
            <a:endParaRPr lang="id-ID" sz="1900" dirty="0" smtClean="0">
              <a:latin typeface="+mj-lt"/>
            </a:endParaRPr>
          </a:p>
          <a:p>
            <a:pPr algn="just"/>
            <a:endParaRPr lang="id-ID" sz="1900" dirty="0">
              <a:latin typeface="+mj-lt"/>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89120"/>
          </a:xfrm>
        </p:spPr>
        <p:txBody>
          <a:bodyPr>
            <a:normAutofit fontScale="85000" lnSpcReduction="10000"/>
          </a:bodyPr>
          <a:lstStyle/>
          <a:p>
            <a:pPr algn="just"/>
            <a:r>
              <a:rPr lang="id-ID" dirty="0" smtClean="0">
                <a:latin typeface="+mj-lt"/>
              </a:rPr>
              <a:t>Atas dasar cara pandang semacam itu, masyarakat pada umumnya juga dapat menerima berbagai perbedaan identitas-sosial sebagai cara hidup berbangsa yang otentik. Oleh sebab itu, bukan sebuah kebetulan kiranya jika masyarakat mengkhawatirkan adanya berbagai ancaman terhadap kemajemukan bangsa.</a:t>
            </a:r>
          </a:p>
          <a:p>
            <a:pPr algn="just"/>
            <a:r>
              <a:rPr lang="id-ID" dirty="0" smtClean="0">
                <a:latin typeface="+mj-lt"/>
              </a:rPr>
              <a:t>Sikap dapat menerima perbedaan identitas sosial agaknya membuat masyarakat juga mencintai bangsanya, bahkan terhadap kelompok penganut ajaran Ahmadiyah sekalipun yang mereka anggap sebagai saudara sebangsa. Kesetiaan terhadap Republik Proklamasi itu antara lain termanifestasi melalui antusiasme mereka yang selalu hadir dalam berbagai kegiatan peringatan hari kemerdekaan RI, termasuk kesediaan mereka untuk ikut wajib militer ketika terjadi ancaman agresi militer asing ke negeri ini.</a:t>
            </a:r>
          </a:p>
          <a:p>
            <a:pPr algn="just"/>
            <a:endParaRPr lang="id-ID" dirty="0" smtClean="0">
              <a:latin typeface="+mj-lt"/>
            </a:endParaRPr>
          </a:p>
          <a:p>
            <a:pPr algn="just"/>
            <a:endParaRPr lang="id-ID" dirty="0" smtClean="0">
              <a:latin typeface="+mj-lt"/>
            </a:endParaRPr>
          </a:p>
          <a:p>
            <a:pPr algn="just"/>
            <a:endParaRPr lang="id-ID"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setaraINSTITUTE\kebansaan dan kinerja pemerintah\grafik\Graphic44.jpg"/>
          <p:cNvPicPr>
            <a:picLocks noGrp="1" noChangeAspect="1" noChangeArrowheads="1"/>
          </p:cNvPicPr>
          <p:nvPr>
            <p:ph idx="1"/>
          </p:nvPr>
        </p:nvPicPr>
        <p:blipFill>
          <a:blip r:embed="rId2" cstate="print"/>
          <a:stretch>
            <a:fillRect/>
          </a:stretch>
        </p:blipFill>
        <p:spPr bwMode="auto">
          <a:xfrm>
            <a:off x="1066800" y="1905000"/>
            <a:ext cx="6907876" cy="3275215"/>
          </a:xfrm>
          <a:prstGeom prst="rect">
            <a:avLst/>
          </a:prstGeom>
          <a:noFill/>
        </p:spPr>
      </p:pic>
      <p:sp>
        <p:nvSpPr>
          <p:cNvPr id="6" name="Title 1"/>
          <p:cNvSpPr>
            <a:spLocks noGrp="1"/>
          </p:cNvSpPr>
          <p:nvPr>
            <p:ph type="title"/>
          </p:nvPr>
        </p:nvSpPr>
        <p:spPr>
          <a:xfrm>
            <a:off x="457200" y="304800"/>
            <a:ext cx="8229600" cy="1143000"/>
          </a:xfrm>
        </p:spPr>
        <p:txBody>
          <a:bodyPr>
            <a:normAutofit/>
          </a:bodyPr>
          <a:lstStyle/>
          <a:p>
            <a:r>
              <a:rPr lang="id-ID" sz="2400" b="1" dirty="0" smtClean="0"/>
              <a:t>Grafik 5: Agama Responden</a:t>
            </a:r>
            <a:endParaRPr lang="en-US" sz="2400"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normAutofit fontScale="77500" lnSpcReduction="20000"/>
          </a:bodyPr>
          <a:lstStyle/>
          <a:p>
            <a:pPr algn="just"/>
            <a:r>
              <a:rPr lang="id-ID" dirty="0" smtClean="0">
                <a:latin typeface="+mj-lt"/>
              </a:rPr>
              <a:t>Berbagai catatan tentang capaian yang diraih Indonesia selama 66 tahun pasca kemerdekaan juga menjadi temuan dalam survei ini. Dari hasil ‘rekaman’ suara publik terlihat bahwa tantangan bangsa ini tidaklah sederhana. Di samping masih harus menyelesaikan berbagai pekerjaan rumah yang bertumpuk, bangsa ini masih dihadapkan oleh sejumlah problem strategis yang menuntut jawaban konsepsional dan visioner dari para penyelenggara kekuasaan negara.  Pertanyaanya kemudian adalah, bagaimanakah kinerja para penyelenggara kekuasaan negara di mata rakyatnya?</a:t>
            </a:r>
          </a:p>
          <a:p>
            <a:pPr algn="just"/>
            <a:r>
              <a:rPr lang="id-ID" dirty="0" smtClean="0">
                <a:latin typeface="+mj-lt"/>
              </a:rPr>
              <a:t>Hasil survei ini meperlihatkan bahwa upaya mewujudkan kesejahteraan rakyat masih merupakan persoalan besar dan pelik. Waktu enam puluh enam tahun merdeka rupanya belum mencukupi untuk meraih kesejahteraan.  Boleh jadi hal ini disebabkan oleh banyak faktor. Namun di mata publik persoalan ini erat kaitannya dengan kinerja para penyelenggara kekuasaan negara.</a:t>
            </a:r>
          </a:p>
          <a:p>
            <a:pPr algn="just"/>
            <a:r>
              <a:rPr lang="id-ID" dirty="0" smtClean="0">
                <a:latin typeface="+mj-lt"/>
              </a:rPr>
              <a:t>Berbeda dengan bidang sosial-ekonomi, untuk bidang demokrasi dan kebebasan politik masyarakat mencatatnya sebagai sesuatu yang positif.</a:t>
            </a:r>
            <a:endParaRPr lang="id-ID" dirty="0">
              <a:latin typeface="+mj-l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rmAutofit fontScale="77500" lnSpcReduction="20000"/>
          </a:bodyPr>
          <a:lstStyle/>
          <a:p>
            <a:pPr algn="just"/>
            <a:r>
              <a:rPr lang="id-ID" dirty="0" smtClean="0">
                <a:latin typeface="+mj-lt"/>
              </a:rPr>
              <a:t>Lalu, bagaimanakah posisi Presiden SBY harus diletakkan? Apa yang dipersepsikan masyarakat terhadap Presiden SBY? Hasil survei ini memperlihatkan bahwa Presiden SBY merupakan sosok pemimpin yang kurang tegas dalam mengambil keputusan. Meski boleh jadi anggapan masyarakat ini ada benarnya, namun sikap Presiden yang semacam itu dapat pula disebabkan oleh kabinet yang terdiri dari berbagai unsur partai politik yang mengharuskan munculnya logika politik tertentu, yang berada di luar harapan masyarakat.</a:t>
            </a:r>
          </a:p>
          <a:p>
            <a:pPr algn="just"/>
            <a:r>
              <a:rPr lang="id-ID" dirty="0" smtClean="0">
                <a:latin typeface="+mj-lt"/>
              </a:rPr>
              <a:t>Di sisi lain, pemerintahan SBY juga masih harus berhadapan denga soal-soal yang terkait dengan perwujudan kesejahteraan rakyat. Bidang pendidikan, kesehatan dan kesempatan kerja masih merupakan agenda besar bagi pemerintah dewasa ini. </a:t>
            </a:r>
          </a:p>
          <a:p>
            <a:pPr algn="just"/>
            <a:r>
              <a:rPr lang="id-ID" dirty="0" smtClean="0">
                <a:latin typeface="+mj-lt"/>
              </a:rPr>
              <a:t>Sekalipun SBY dianggap berhasil dalam memberantas terorisme, tapi persepsi publik ini tetap tidak signifikan untuk mengokohkan dirinya sebagai presiden dengan dua kali periode kepemimpinan yang memiliki legacy mengesankan, sebagaimana Soekarno yang dikenal sebagai Bapak Bangsa dan Soeharto yang dikenang sebagai Bapak Pembangunan.</a:t>
            </a:r>
            <a:endParaRPr lang="id-ID" dirty="0">
              <a:latin typeface="+mj-lt"/>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id-ID" sz="4000" dirty="0" smtClean="0">
              <a:latin typeface="+mj-lt"/>
            </a:endParaRPr>
          </a:p>
          <a:p>
            <a:pPr algn="ctr">
              <a:buNone/>
            </a:pPr>
            <a:r>
              <a:rPr lang="id-ID" sz="4000" dirty="0" smtClean="0">
                <a:latin typeface="+mj-lt"/>
              </a:rPr>
              <a:t>Terima kasih</a:t>
            </a:r>
            <a:endParaRPr lang="id-ID" sz="4000"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setaraINSTITUTE\kebansaan dan kinerja pemerintah\grafik\Graphic45.jpg"/>
          <p:cNvPicPr>
            <a:picLocks noGrp="1" noChangeAspect="1" noChangeArrowheads="1"/>
          </p:cNvPicPr>
          <p:nvPr>
            <p:ph idx="1"/>
          </p:nvPr>
        </p:nvPicPr>
        <p:blipFill>
          <a:blip r:embed="rId2" cstate="print"/>
          <a:srcRect/>
          <a:stretch>
            <a:fillRect/>
          </a:stretch>
        </p:blipFill>
        <p:spPr bwMode="auto">
          <a:xfrm>
            <a:off x="2286000" y="1066800"/>
            <a:ext cx="6664875" cy="4958598"/>
          </a:xfrm>
          <a:prstGeom prst="rect">
            <a:avLst/>
          </a:prstGeom>
          <a:noFill/>
        </p:spPr>
      </p:pic>
      <p:sp>
        <p:nvSpPr>
          <p:cNvPr id="5" name="Title 1"/>
          <p:cNvSpPr>
            <a:spLocks noGrp="1"/>
          </p:cNvSpPr>
          <p:nvPr>
            <p:ph type="title"/>
          </p:nvPr>
        </p:nvSpPr>
        <p:spPr>
          <a:xfrm>
            <a:off x="457200" y="762000"/>
            <a:ext cx="8229600" cy="1447800"/>
          </a:xfrm>
        </p:spPr>
        <p:txBody>
          <a:bodyPr>
            <a:normAutofit/>
          </a:bodyPr>
          <a:lstStyle/>
          <a:p>
            <a:r>
              <a:rPr lang="id-ID" sz="2400" b="1" dirty="0" smtClean="0"/>
              <a:t>Grafik 6: </a:t>
            </a:r>
            <a:br>
              <a:rPr lang="id-ID" sz="2400" b="1" dirty="0" smtClean="0"/>
            </a:br>
            <a:r>
              <a:rPr lang="id-ID" sz="2400" b="1" dirty="0" smtClean="0"/>
              <a:t>Pekerjaan </a:t>
            </a:r>
            <a:br>
              <a:rPr lang="id-ID" sz="2400" b="1" dirty="0" smtClean="0"/>
            </a:br>
            <a:r>
              <a:rPr lang="id-ID" sz="2400" b="1" dirty="0" smtClean="0"/>
              <a:t>Responden</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setaraINSTITUTE\kebansaan dan kinerja pemerintah\grafik\Graphic46.jpg"/>
          <p:cNvPicPr>
            <a:picLocks noGrp="1" noChangeAspect="1" noChangeArrowheads="1"/>
          </p:cNvPicPr>
          <p:nvPr>
            <p:ph idx="1"/>
          </p:nvPr>
        </p:nvPicPr>
        <p:blipFill>
          <a:blip r:embed="rId2" cstate="print"/>
          <a:stretch>
            <a:fillRect/>
          </a:stretch>
        </p:blipFill>
        <p:spPr bwMode="auto">
          <a:xfrm>
            <a:off x="2209800" y="1676400"/>
            <a:ext cx="4819996" cy="4023603"/>
          </a:xfrm>
          <a:prstGeom prst="rect">
            <a:avLst/>
          </a:prstGeom>
          <a:noFill/>
        </p:spPr>
      </p:pic>
      <p:sp>
        <p:nvSpPr>
          <p:cNvPr id="5" name="Title 1"/>
          <p:cNvSpPr>
            <a:spLocks noGrp="1"/>
          </p:cNvSpPr>
          <p:nvPr>
            <p:ph type="title"/>
          </p:nvPr>
        </p:nvSpPr>
        <p:spPr>
          <a:xfrm>
            <a:off x="381000" y="381000"/>
            <a:ext cx="8229600" cy="914400"/>
          </a:xfrm>
        </p:spPr>
        <p:txBody>
          <a:bodyPr>
            <a:normAutofit/>
          </a:bodyPr>
          <a:lstStyle/>
          <a:p>
            <a:r>
              <a:rPr lang="id-ID" sz="2400" b="1" dirty="0" smtClean="0"/>
              <a:t>Grafik 7: Penghasilan Kotor Per Bulan Responden</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4000" b="1" dirty="0" smtClean="0">
              <a:latin typeface="+mj-lt"/>
            </a:endParaRPr>
          </a:p>
          <a:p>
            <a:pPr algn="ctr">
              <a:buNone/>
            </a:pPr>
            <a:r>
              <a:rPr lang="en-US" sz="4000" b="1" dirty="0" smtClean="0">
                <a:latin typeface="+mj-lt"/>
              </a:rPr>
              <a:t>III </a:t>
            </a:r>
            <a:r>
              <a:rPr lang="id-ID" sz="4000" b="1" dirty="0" smtClean="0">
                <a:latin typeface="+mj-lt"/>
              </a:rPr>
              <a:t>. </a:t>
            </a:r>
            <a:r>
              <a:rPr lang="en-US" sz="4000" b="1" dirty="0" smtClean="0">
                <a:latin typeface="+mj-lt"/>
              </a:rPr>
              <a:t>TEMUAN DAN ANALIS</a:t>
            </a:r>
            <a:r>
              <a:rPr lang="id-ID" sz="4000" b="1" dirty="0" smtClean="0">
                <a:latin typeface="+mj-lt"/>
              </a:rPr>
              <a:t>A</a:t>
            </a:r>
            <a:endParaRPr lang="en-US" sz="4000" b="1"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p>
          <a:p>
            <a:pPr algn="ctr"/>
            <a:endParaRPr lang="en-US" dirty="0" smtClean="0"/>
          </a:p>
        </p:txBody>
      </p:sp>
      <p:sp>
        <p:nvSpPr>
          <p:cNvPr id="4" name="TextBox 3"/>
          <p:cNvSpPr txBox="1"/>
          <p:nvPr/>
        </p:nvSpPr>
        <p:spPr>
          <a:xfrm>
            <a:off x="1371600" y="1905000"/>
            <a:ext cx="6553200" cy="1815882"/>
          </a:xfrm>
          <a:prstGeom prst="rect">
            <a:avLst/>
          </a:prstGeom>
          <a:noFill/>
        </p:spPr>
        <p:txBody>
          <a:bodyPr wrap="square" rtlCol="0">
            <a:spAutoFit/>
          </a:bodyPr>
          <a:lstStyle/>
          <a:p>
            <a:pPr algn="ctr">
              <a:buNone/>
            </a:pPr>
            <a:r>
              <a:rPr lang="id-ID" sz="4800" b="1" dirty="0" smtClean="0">
                <a:latin typeface="+mj-lt"/>
              </a:rPr>
              <a:t>1</a:t>
            </a:r>
          </a:p>
          <a:p>
            <a:pPr algn="ctr">
              <a:buNone/>
            </a:pPr>
            <a:r>
              <a:rPr lang="id-ID" sz="3200" b="1" dirty="0" smtClean="0">
                <a:latin typeface="+mj-lt"/>
              </a:rPr>
              <a:t>PANDANGAN TERHADAP </a:t>
            </a:r>
          </a:p>
          <a:p>
            <a:pPr algn="ctr">
              <a:buNone/>
            </a:pPr>
            <a:r>
              <a:rPr lang="id-ID" sz="3200" b="1" dirty="0" smtClean="0">
                <a:latin typeface="+mj-lt"/>
              </a:rPr>
              <a:t>EMPAT PILAR HIDUP BERBANGSA</a:t>
            </a:r>
            <a:endParaRPr lang="en-US" sz="3200" b="1"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id-ID" sz="4000" dirty="0" smtClean="0">
              <a:latin typeface="+mj-lt"/>
            </a:endParaRPr>
          </a:p>
          <a:p>
            <a:pPr algn="ctr">
              <a:buNone/>
            </a:pPr>
            <a:r>
              <a:rPr lang="id-ID" sz="4000" dirty="0" smtClean="0">
                <a:latin typeface="+mj-lt"/>
              </a:rPr>
              <a:t>PILAR I: PANCASILA</a:t>
            </a:r>
            <a:endParaRPr lang="id-ID" sz="40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52800" y="1752600"/>
            <a:ext cx="3200400" cy="369332"/>
          </a:xfrm>
          <a:prstGeom prst="rect">
            <a:avLst/>
          </a:prstGeom>
        </p:spPr>
        <p:txBody>
          <a:bodyPr wrap="square">
            <a:spAutoFit/>
          </a:bodyPr>
          <a:lstStyle/>
          <a:p>
            <a:pPr algn="ctr">
              <a:buNone/>
            </a:pPr>
            <a:endParaRPr lang="en-US" b="1" dirty="0"/>
          </a:p>
        </p:txBody>
      </p:sp>
      <p:sp>
        <p:nvSpPr>
          <p:cNvPr id="6" name="Title 1"/>
          <p:cNvSpPr txBox="1">
            <a:spLocks/>
          </p:cNvSpPr>
          <p:nvPr/>
        </p:nvSpPr>
        <p:spPr>
          <a:xfrm>
            <a:off x="457200" y="762000"/>
            <a:ext cx="8229600" cy="6858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2400" b="1" i="0" u="none" strike="noStrike" kern="1200" cap="none" spc="0" normalizeH="0" baseline="0" noProof="0" dirty="0" smtClean="0">
                <a:ln>
                  <a:noFill/>
                </a:ln>
                <a:solidFill>
                  <a:schemeClr val="tx2"/>
                </a:solidFill>
                <a:effectLst/>
                <a:uLnTx/>
                <a:uFillTx/>
                <a:latin typeface="+mj-lt"/>
                <a:ea typeface="+mj-ea"/>
                <a:cs typeface="+mj-cs"/>
              </a:rPr>
              <a:t>Grafik 8: Kesesuaian Pancasila dengan Perkembangan Zaman</a:t>
            </a:r>
            <a:endParaRPr kumimoji="0" lang="en-US" sz="2400" b="1" i="0" u="none" strike="noStrike" kern="1200" cap="none" spc="0" normalizeH="0" baseline="0" noProof="0" dirty="0">
              <a:ln>
                <a:noFill/>
              </a:ln>
              <a:solidFill>
                <a:schemeClr val="tx2"/>
              </a:solidFill>
              <a:effectLst/>
              <a:uLnTx/>
              <a:uFillTx/>
              <a:latin typeface="+mj-lt"/>
              <a:ea typeface="+mj-ea"/>
              <a:cs typeface="+mj-cs"/>
            </a:endParaRPr>
          </a:p>
        </p:txBody>
      </p:sp>
      <p:pic>
        <p:nvPicPr>
          <p:cNvPr id="9" name="Picture 2" descr="D:\setaraINSTITUTE\kebansaan dan kinerja pemerintah\grafik\Graphic1.jpg"/>
          <p:cNvPicPr>
            <a:picLocks noGrp="1" noChangeAspect="1" noChangeArrowheads="1"/>
          </p:cNvPicPr>
          <p:nvPr>
            <p:ph idx="1"/>
          </p:nvPr>
        </p:nvPicPr>
        <p:blipFill>
          <a:blip r:embed="rId2" cstate="print"/>
          <a:srcRect/>
          <a:stretch>
            <a:fillRect/>
          </a:stretch>
        </p:blipFill>
        <p:spPr bwMode="auto">
          <a:xfrm>
            <a:off x="3124200" y="1828800"/>
            <a:ext cx="3936856" cy="4800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89120"/>
          </a:xfrm>
        </p:spPr>
        <p:txBody>
          <a:bodyPr>
            <a:normAutofit fontScale="92500" lnSpcReduction="10000"/>
          </a:bodyPr>
          <a:lstStyle/>
          <a:p>
            <a:pPr algn="just"/>
            <a:r>
              <a:rPr lang="id-ID" dirty="0" smtClean="0">
                <a:latin typeface="+mj-lt"/>
              </a:rPr>
              <a:t>Nilai-nilai yang terkandung di dalam Pancasila tampaknya cukup adaptif terhadap berbagai perubahan yang terjadi. Asumsi ini setidaknya didasarkan atas pandangan sebagian besar responden (62.3%) yang beranggapan bahwa dasar negara itu masih relevan (sesuai) dengan perkembangan zaman. Hanya 25.6% saja anggota masyarakat yang berpandangan bahwa Pancasila kurang dan tidak sesuai lagi dengan perkembangan zaman. </a:t>
            </a:r>
          </a:p>
          <a:p>
            <a:pPr algn="just"/>
            <a:r>
              <a:rPr lang="id-ID" dirty="0" smtClean="0">
                <a:latin typeface="+mj-lt"/>
              </a:rPr>
              <a:t>Temuan ini sekaligus menepis anggapan sementara kalangan bahwa Pancasila adalah ideologi usang, dan oleh karenanya, harus diubah/ diganti dengan pandangan hidup lain yang lebih sesuai dengan tuntutan zaman.</a:t>
            </a:r>
            <a:endParaRPr lang="id-ID"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0"/>
            <a:ext cx="8229600" cy="9144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2400" b="1" i="0" u="none" strike="noStrike" kern="1200" cap="none" spc="0" normalizeH="0" baseline="0" noProof="0" dirty="0" smtClean="0">
                <a:ln>
                  <a:noFill/>
                </a:ln>
                <a:solidFill>
                  <a:schemeClr val="tx2"/>
                </a:solidFill>
                <a:effectLst/>
                <a:uLnTx/>
                <a:uFillTx/>
                <a:latin typeface="+mj-lt"/>
                <a:ea typeface="+mj-ea"/>
                <a:cs typeface="+mj-cs"/>
              </a:rPr>
              <a:t>Grafik 9: Tingkat persetujuan terhadap Pancasila sebagai perekat dan menciptakan kerukunan</a:t>
            </a:r>
            <a:endParaRPr kumimoji="0" lang="en-US" sz="2400" b="1"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2" descr="D:\setaraINSTITUTE\kebansaan dan kinerja pemerintah\grafik\Graphic2.jpg"/>
          <p:cNvPicPr>
            <a:picLocks noGrp="1" noChangeAspect="1" noChangeArrowheads="1"/>
          </p:cNvPicPr>
          <p:nvPr>
            <p:ph idx="1"/>
          </p:nvPr>
        </p:nvPicPr>
        <p:blipFill>
          <a:blip r:embed="rId2" cstate="print"/>
          <a:srcRect/>
          <a:stretch>
            <a:fillRect/>
          </a:stretch>
        </p:blipFill>
        <p:spPr bwMode="auto">
          <a:xfrm>
            <a:off x="2667000" y="2057400"/>
            <a:ext cx="4585017" cy="44824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524000"/>
            <a:ext cx="5105400" cy="3046988"/>
          </a:xfrm>
          <a:prstGeom prst="rect">
            <a:avLst/>
          </a:prstGeom>
        </p:spPr>
        <p:txBody>
          <a:bodyPr wrap="square">
            <a:spAutoFit/>
          </a:bodyPr>
          <a:lstStyle/>
          <a:p>
            <a:pPr algn="ctr"/>
            <a:endParaRPr lang="en-US" sz="4800" b="1" dirty="0" smtClean="0">
              <a:latin typeface="+mj-lt"/>
            </a:endParaRPr>
          </a:p>
          <a:p>
            <a:pPr algn="ctr"/>
            <a:endParaRPr lang="en-US" sz="4800" b="1" dirty="0" smtClean="0">
              <a:latin typeface="+mj-lt"/>
            </a:endParaRPr>
          </a:p>
          <a:p>
            <a:pPr algn="ctr"/>
            <a:endParaRPr lang="en-US" sz="4800" b="1" dirty="0" smtClean="0">
              <a:latin typeface="+mj-lt"/>
            </a:endParaRPr>
          </a:p>
          <a:p>
            <a:pPr algn="ctr"/>
            <a:r>
              <a:rPr lang="en-US" sz="4800" b="1" dirty="0" smtClean="0">
                <a:latin typeface="+mj-lt"/>
              </a:rPr>
              <a:t>I. PENDAHULUAN</a:t>
            </a:r>
            <a:endParaRPr lang="en-US" sz="4800" b="1"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a:bodyPr>
          <a:lstStyle/>
          <a:p>
            <a:pPr marL="0" indent="0" algn="just">
              <a:buNone/>
            </a:pPr>
            <a:r>
              <a:rPr lang="id-ID" dirty="0" smtClean="0">
                <a:latin typeface="+mj-lt"/>
              </a:rPr>
              <a:t>Konsisten dengan pandangan tentang relevansi nilai-nilai Pancasila terhadap perkembangan zaman, sebagian besar responden (83.9%) juga mengakui bahwa Pancasila pada dasarnya masih ampuh sebagai sarana perekat atau alat untuk menciptakan kerukunan bangsa Indonesia. Hanya sebagian kecil saja anggota masyarakat (5.2%) yang menganggap Pancasila tidak dapat berfungsi sebagai alat perekat kerukunan bangsa Indonesia.</a:t>
            </a:r>
            <a:endParaRPr lang="id-ID"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id-ID" sz="2400" b="1" dirty="0" smtClean="0"/>
              <a:t>Grafik 10: Sikap terhadap upaya mengubah Pancasila</a:t>
            </a:r>
            <a:endParaRPr lang="en-US" sz="2400" b="1" dirty="0"/>
          </a:p>
        </p:txBody>
      </p:sp>
      <p:pic>
        <p:nvPicPr>
          <p:cNvPr id="6" name="Picture 2" descr="D:\setaraINSTITUTE\kebansaan dan kinerja pemerintah\grafik\Graphic3.jpg"/>
          <p:cNvPicPr>
            <a:picLocks noChangeAspect="1" noChangeArrowheads="1"/>
          </p:cNvPicPr>
          <p:nvPr/>
        </p:nvPicPr>
        <p:blipFill>
          <a:blip r:embed="rId2" cstate="print"/>
          <a:srcRect/>
          <a:stretch>
            <a:fillRect/>
          </a:stretch>
        </p:blipFill>
        <p:spPr bwMode="auto">
          <a:xfrm>
            <a:off x="2438400" y="2274896"/>
            <a:ext cx="3779837" cy="324166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
            <a:r>
              <a:rPr lang="id-ID" dirty="0" smtClean="0">
                <a:latin typeface="+mj-lt"/>
              </a:rPr>
              <a:t>Bagi masyarakat Indonesia Pancasila merupakan ideologi negara yang tak tergantikan kedudukannya. Mereka beranggapan bahwa hanya Pancasila yang boleh hidup di bumi Nusantara ini sebagai ideologi negara. Hal ini tampak dari pandangan sebagian besar responden (73.3%) yang dengan tegas menolak terhadap berbagai upaya untuk menggantikan Pancasila dengan ideologi lain. Hanya sebagian kecil saja responden (5.6%) yang mendukung kemungkinan upaya menggantikan Pancasila dengan ideologi lain.</a:t>
            </a:r>
          </a:p>
          <a:p>
            <a:pPr algn="just"/>
            <a:r>
              <a:rPr lang="id-ID" dirty="0" smtClean="0">
                <a:latin typeface="+mj-lt"/>
              </a:rPr>
              <a:t>Kecenderungan pandangan masyarakat ini memperlihatkan adanya semacam ‘kesetiaan’ atau ‘ikatan’ mereka terhadap Pancasila. Tolakan masyarakat terhadap upaya mengganti Pancasila dengan ideologi lain dengan jelas mengkonfirmasi sikap dukungan masyarakat terhadap Pancasila sebagai ideologi negara.</a:t>
            </a:r>
            <a:endParaRPr lang="id-ID"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id-ID" sz="2400" b="1" dirty="0" smtClean="0"/>
              <a:t>Grafik 11: Tingkat Persetujuan terhadap anggapan bahwa Pancasila saat ini telah diabaikan atau dilupakan</a:t>
            </a:r>
            <a:endParaRPr lang="id-ID" sz="2400" b="1" dirty="0"/>
          </a:p>
        </p:txBody>
      </p:sp>
      <p:pic>
        <p:nvPicPr>
          <p:cNvPr id="6" name="Picture 3" descr="D:\setaraINSTITUTE\kebansaan dan kinerja pemerintah\grafik\Graphic4.jpg"/>
          <p:cNvPicPr>
            <a:picLocks noGrp="1" noChangeAspect="1" noChangeArrowheads="1"/>
          </p:cNvPicPr>
          <p:nvPr>
            <p:ph idx="1"/>
          </p:nvPr>
        </p:nvPicPr>
        <p:blipFill>
          <a:blip r:embed="rId2" cstate="print"/>
          <a:srcRect/>
          <a:stretch>
            <a:fillRect/>
          </a:stretch>
        </p:blipFill>
        <p:spPr bwMode="auto">
          <a:xfrm>
            <a:off x="2209800" y="2590800"/>
            <a:ext cx="4968087" cy="38208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389120"/>
          </a:xfrm>
        </p:spPr>
        <p:txBody>
          <a:bodyPr>
            <a:normAutofit fontScale="92500" lnSpcReduction="10000"/>
          </a:bodyPr>
          <a:lstStyle/>
          <a:p>
            <a:pPr algn="just"/>
            <a:r>
              <a:rPr lang="id-ID" dirty="0" smtClean="0">
                <a:latin typeface="+mj-lt"/>
              </a:rPr>
              <a:t>Sekalipun sebagian besar responden beranggapan bahwa nilai-nilai Pancasila masih relevan dengan perkembangan zaman dan menolak penggantian Pancasila dengan ideologi lain, namun mereka agaknya meragukan bahwa penerapannya dilakukan secara konsisten di negeri ini. Hal ini tampak dari pandangan responden yang terbelah di antara yang menyatakan sikap setuju bahwa nilai-nilai Pancasila telah dilupakan (42%) dengan mereka (45.8%) yang bersikap sebaliknya.</a:t>
            </a:r>
          </a:p>
          <a:p>
            <a:pPr algn="just"/>
            <a:r>
              <a:rPr lang="id-ID" dirty="0" smtClean="0">
                <a:latin typeface="+mj-lt"/>
              </a:rPr>
              <a:t>Jawaban responden ini sekaligus memperlihatkan bahwa penerapan nilai-nilai Pancasila dalam kehidupan sehari-hari di negeri ini masih belum sepenuhnya dijalankan.</a:t>
            </a:r>
            <a:endParaRPr lang="id-ID" dirty="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id-ID" sz="2400" b="1" dirty="0" smtClean="0">
                <a:latin typeface="Calibri" pitchFamily="34" charset="0"/>
              </a:rPr>
              <a:t>Grafik 12: Tokoh-tokoh di era reformasi yang dipandang konsisten memperjuangkan Pancasila sebagai ideologi negara?</a:t>
            </a:r>
            <a:endParaRPr lang="id-ID" sz="2400" b="1" dirty="0">
              <a:latin typeface="Calibri" pitchFamily="34" charset="0"/>
            </a:endParaRPr>
          </a:p>
        </p:txBody>
      </p:sp>
      <p:pic>
        <p:nvPicPr>
          <p:cNvPr id="6" name="Picture 3" descr="D:\setaraINSTITUTE\kebansaan dan kinerja pemerintah\grafik\Graphic5.jpg"/>
          <p:cNvPicPr>
            <a:picLocks noGrp="1" noChangeAspect="1" noChangeArrowheads="1"/>
          </p:cNvPicPr>
          <p:nvPr>
            <p:ph idx="1"/>
          </p:nvPr>
        </p:nvPicPr>
        <p:blipFill>
          <a:blip r:embed="rId2" cstate="print"/>
          <a:srcRect/>
          <a:stretch>
            <a:fillRect/>
          </a:stretch>
        </p:blipFill>
        <p:spPr bwMode="auto">
          <a:xfrm>
            <a:off x="990600" y="1752600"/>
            <a:ext cx="7099457" cy="4876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389120"/>
          </a:xfrm>
        </p:spPr>
        <p:txBody>
          <a:bodyPr>
            <a:normAutofit fontScale="77500" lnSpcReduction="20000"/>
          </a:bodyPr>
          <a:lstStyle/>
          <a:p>
            <a:pPr algn="just"/>
            <a:r>
              <a:rPr lang="id-ID" dirty="0" smtClean="0">
                <a:latin typeface="+mj-lt"/>
              </a:rPr>
              <a:t>Di era reformasi, di antara sejumlah tokoh nasional yang dianggap paling konsisten memperjuangkan Pancasila sebagai ideologi negara tampil dua nama teratas, yakni: Presiden RI kelima Megawati Sukarnoputri (22%) dan Presiden RI keenam Susilo Bambang Yudhoyono (20.9%). Secara statistik tidak terdapat perbedaan angka signifikan yang diperoleh kedua tokoh nasional ini. Ini berarti bahwa di mata publik keduanya -lebih dari tokoh nasional manapun dewasa ini- dianggap paling gigih memperjuangkan Pancasila sebagai ideologi negara di era reformasi.</a:t>
            </a:r>
          </a:p>
          <a:p>
            <a:pPr algn="just"/>
            <a:r>
              <a:rPr lang="id-ID" dirty="0" smtClean="0">
                <a:latin typeface="+mj-lt"/>
              </a:rPr>
              <a:t>Tokoh nasional berikutnya yang dianggap berjasa untuk hal yang sama adalah Presiden RI ketiga B.J. Habibie (6.3%) dan mantan Wakil Presiden Jusuf Kalla (5.1%). Di samping itu, terdapat beberapa nama tokoh lain yang umumnya berada di bawah 5%.</a:t>
            </a:r>
          </a:p>
          <a:p>
            <a:pPr algn="just"/>
            <a:r>
              <a:rPr lang="id-ID" dirty="0" smtClean="0">
                <a:latin typeface="+mj-lt"/>
              </a:rPr>
              <a:t>Terpilihnya empat tokoh ini boleh jadi dilatarbelakangi oleh  peringatan hari kelahiran Pancasila 1 Juni (2010-2011) di mana keempatnya tampil berpidato. Oleh karenanya, Abdurahman Wahid, Presiden RI ke empat, kurang dilihat sebagai sosok yang gigih memperjuangkan Pancasila sebagai ideologi negara, sekalipun secara faktual peranannya amat gigih.</a:t>
            </a:r>
          </a:p>
          <a:p>
            <a:pPr algn="just"/>
            <a:endParaRPr lang="id-ID"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t>Kesimpulan Pilar I: Pancasila</a:t>
            </a:r>
            <a:endParaRPr lang="id-ID" sz="3200" b="1" dirty="0"/>
          </a:p>
        </p:txBody>
      </p:sp>
      <p:sp>
        <p:nvSpPr>
          <p:cNvPr id="3" name="Content Placeholder 2"/>
          <p:cNvSpPr>
            <a:spLocks noGrp="1"/>
          </p:cNvSpPr>
          <p:nvPr>
            <p:ph idx="1"/>
          </p:nvPr>
        </p:nvSpPr>
        <p:spPr/>
        <p:txBody>
          <a:bodyPr>
            <a:normAutofit/>
          </a:bodyPr>
          <a:lstStyle/>
          <a:p>
            <a:pPr algn="just"/>
            <a:r>
              <a:rPr lang="id-ID" dirty="0" smtClean="0">
                <a:latin typeface="+mj-lt"/>
              </a:rPr>
              <a:t>Hasil survei memperlihatkan bahwa masyarakat pada umumnya menerima dan mendukung sepenuhnya posisi Pancasila sebagai ideologi negara RI.  Oleh karenanya, mereka tidak saja beranggapan bahwa nilai-nilai Pancasila masih relevan dengan perkembangan zaman, tetapi juga melihat Pancasila sebagai acuan yang dapat mengikat kerukunan antar komponen bangsa. </a:t>
            </a:r>
          </a:p>
          <a:p>
            <a:pPr algn="just"/>
            <a:r>
              <a:rPr lang="id-ID" dirty="0" smtClean="0">
                <a:latin typeface="+mj-lt"/>
              </a:rPr>
              <a:t>Karena alasan itu pula masyarakat merasa sangat keberatan atau menolak setiap upaya untuk menggan-tikan Pancasila dengan ideologi lain.</a:t>
            </a:r>
          </a:p>
          <a:p>
            <a:pPr algn="just"/>
            <a:endParaRPr lang="id-ID"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p>
            <a:r>
              <a:rPr lang="en-US" sz="2400" b="1" dirty="0" smtClean="0"/>
              <a:t> </a:t>
            </a:r>
            <a:r>
              <a:rPr lang="id-ID" sz="2400" b="1" dirty="0" smtClean="0"/>
              <a:t/>
            </a:r>
            <a:br>
              <a:rPr lang="id-ID" sz="2400" b="1" dirty="0" smtClean="0"/>
            </a:br>
            <a:r>
              <a:rPr lang="id-ID" sz="2400" b="1" dirty="0" smtClean="0"/>
              <a:t>Grafik 13: Tingkat Pengetahuan tentang amandemen UUD 1945</a:t>
            </a:r>
            <a:endParaRPr lang="en-US" sz="2400" b="1" dirty="0"/>
          </a:p>
        </p:txBody>
      </p:sp>
      <p:pic>
        <p:nvPicPr>
          <p:cNvPr id="6" name="Picture 4" descr="D:\setaraINSTITUTE\kebansaan dan kinerja pemerintah\grafik\Graphic6.jpg"/>
          <p:cNvPicPr>
            <a:picLocks noGrp="1" noChangeAspect="1" noChangeArrowheads="1"/>
          </p:cNvPicPr>
          <p:nvPr>
            <p:ph idx="1"/>
          </p:nvPr>
        </p:nvPicPr>
        <p:blipFill>
          <a:blip r:embed="rId2" cstate="print"/>
          <a:srcRect/>
          <a:stretch>
            <a:fillRect/>
          </a:stretch>
        </p:blipFill>
        <p:spPr bwMode="auto">
          <a:xfrm>
            <a:off x="2438400" y="2006158"/>
            <a:ext cx="3886200" cy="485184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a:normAutofit fontScale="92500" lnSpcReduction="20000"/>
          </a:bodyPr>
          <a:lstStyle/>
          <a:p>
            <a:pPr algn="just"/>
            <a:r>
              <a:rPr lang="id-ID" dirty="0" smtClean="0">
                <a:latin typeface="+mj-lt"/>
              </a:rPr>
              <a:t>Menarik bahwa ternyata tidak banyak masyarakat yang mengikuti dengan seksama sebuah proses penting di bidang ketatanegaraan di negeri ini, yakni: amandemen konstitusi sebanyak empat kali sejak bergulirnya reformasi lebih dari satu dasawarsa yang lalu. </a:t>
            </a:r>
          </a:p>
          <a:p>
            <a:pPr algn="just"/>
            <a:r>
              <a:rPr lang="id-ID" dirty="0" smtClean="0">
                <a:latin typeface="+mj-lt"/>
              </a:rPr>
              <a:t>Fenomena ini terlihat dari jawaban sebagian besar responden (74.7%) bahwa mereka tidak mengetahui proses perubahan konstitusi tersebut. Hanya 13.6% saja anggota masyarakat yang mengaku mengetahui proses tersebut.</a:t>
            </a:r>
          </a:p>
          <a:p>
            <a:pPr algn="just"/>
            <a:r>
              <a:rPr lang="id-ID" dirty="0" smtClean="0">
                <a:latin typeface="+mj-lt"/>
              </a:rPr>
              <a:t>Fakta ini boleh jadi mengindikasikan bahwa proses dan isi perubahan konstitusi itu bersifat elitis sehingga tidak ‘melibatkan’ alam kognitif masyarakat. Di sisi lain, fakta ini agaknya juga terkait sosialisasi tentang amandemen UUD Negara RI 1945 masih terbatas dan kurang berjalan efektif.</a:t>
            </a:r>
          </a:p>
          <a:p>
            <a:pPr algn="just"/>
            <a:endParaRPr lang="id-ID"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id-ID" sz="3600" b="1" dirty="0" smtClean="0"/>
              <a:t>1.1. Pengantar</a:t>
            </a:r>
            <a:endParaRPr lang="id-ID" sz="3600" b="1" dirty="0"/>
          </a:p>
        </p:txBody>
      </p:sp>
      <p:sp>
        <p:nvSpPr>
          <p:cNvPr id="3" name="Content Placeholder 2"/>
          <p:cNvSpPr>
            <a:spLocks noGrp="1"/>
          </p:cNvSpPr>
          <p:nvPr>
            <p:ph idx="1"/>
          </p:nvPr>
        </p:nvSpPr>
        <p:spPr/>
        <p:txBody>
          <a:bodyPr>
            <a:normAutofit fontScale="77500" lnSpcReduction="20000"/>
          </a:bodyPr>
          <a:lstStyle/>
          <a:p>
            <a:pPr algn="just"/>
            <a:r>
              <a:rPr lang="id-ID" dirty="0" smtClean="0">
                <a:latin typeface="+mj-lt"/>
              </a:rPr>
              <a:t>Tahun ini, kehidupan berbangsa dan bernegara genap mencapai 66 tahun. Sepanjang kurun tersebut, bangsa Indonesia telah mengalami pasang-surut dan dinamika kehidupan di berbagai bidang. Tentu saja, dalam proses pertumbuhan dan perkembangannya itu, tidak sedikit kemajuan yang telah diraih. Seiring dengan itu, situasi dan kondisi eksternal juga mengalami perubahan dari waktu ke waktu. Apa yang dialami bangsa Indonesia 66 tahun yang lalu jelas tidak persis sama dengan era sekarang. Oleh karenanya, tantangan dan persoalan yang dihadapi telah pula  mengalami perubahan, tidak saja dari segi bentuk tetapi juga dari sifatnya. Ini berarti upaya menjawab dan mencari solusi juga berbeda dengan masa lalu.</a:t>
            </a:r>
          </a:p>
          <a:p>
            <a:pPr algn="just"/>
            <a:r>
              <a:rPr lang="id-ID" dirty="0" smtClean="0">
                <a:latin typeface="+mj-lt"/>
              </a:rPr>
              <a:t>Efek globalisasi ekonomi, perubahan iklim, dampak pembangunan, kemiskinan, terorisme, serta persoalan-persoalan yang terkait dengan belum usainya proses </a:t>
            </a:r>
            <a:r>
              <a:rPr lang="id-ID" i="1" dirty="0" smtClean="0">
                <a:latin typeface="+mj-lt"/>
              </a:rPr>
              <a:t>nation and character building </a:t>
            </a:r>
            <a:r>
              <a:rPr lang="id-ID" dirty="0" smtClean="0">
                <a:latin typeface="+mj-lt"/>
              </a:rPr>
              <a:t>telah melebur dan berkelindan satu sama lain. Ini semua merupakan rangkaian tantangan yang cukup pelik untuk ditangani oleh bangsa Indonesia, tidak saja untuk saat ini tetapi juga untuk masa yang akan datang.</a:t>
            </a:r>
          </a:p>
          <a:p>
            <a:pPr algn="just">
              <a:buNone/>
            </a:pPr>
            <a:endParaRPr lang="id-ID" dirty="0" smtClean="0">
              <a:latin typeface="+mj-lt"/>
            </a:endParaRPr>
          </a:p>
          <a:p>
            <a:pPr algn="just"/>
            <a:endParaRPr lang="id-ID" dirty="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id-ID" sz="4000" dirty="0" smtClean="0">
              <a:latin typeface="+mj-lt"/>
            </a:endParaRPr>
          </a:p>
          <a:p>
            <a:pPr algn="ctr">
              <a:buNone/>
            </a:pPr>
            <a:r>
              <a:rPr lang="id-ID" sz="4000" dirty="0" smtClean="0">
                <a:latin typeface="+mj-lt"/>
              </a:rPr>
              <a:t>PILAR II: UUD NEGARA RI 1945</a:t>
            </a:r>
            <a:endParaRPr lang="id-ID" sz="4000"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800" b="1" dirty="0" smtClean="0"/>
              <a:t>Grafik 14: Amandemen UUD 1945 telah menyimpang dari Naskah Asli dan harus kembali ke naskah asli </a:t>
            </a:r>
            <a:endParaRPr lang="en-US" sz="2800" b="1" dirty="0"/>
          </a:p>
        </p:txBody>
      </p:sp>
      <p:pic>
        <p:nvPicPr>
          <p:cNvPr id="6" name="Picture 2" descr="D:\setaraINSTITUTE\kebansaan dan kinerja pemerintah\grafik\Graphic7.jpg"/>
          <p:cNvPicPr>
            <a:picLocks noGrp="1" noChangeAspect="1" noChangeArrowheads="1"/>
          </p:cNvPicPr>
          <p:nvPr>
            <p:ph idx="1"/>
          </p:nvPr>
        </p:nvPicPr>
        <p:blipFill>
          <a:blip r:embed="rId2" cstate="print"/>
          <a:srcRect/>
          <a:stretch>
            <a:fillRect/>
          </a:stretch>
        </p:blipFill>
        <p:spPr bwMode="auto">
          <a:xfrm>
            <a:off x="199732" y="2743200"/>
            <a:ext cx="8708893" cy="2819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lstStyle/>
          <a:p>
            <a:pPr algn="just"/>
            <a:r>
              <a:rPr lang="id-ID" dirty="0" smtClean="0">
                <a:latin typeface="+mj-lt"/>
              </a:rPr>
              <a:t>Terkait dengan amandemen UUD Negara RI 1945, pandangan masyarakat relatif terbelah antara yang menyatakan bahwa proses itu telah menyimpang dari naskah aslinya (44.4%) dengan mereka yang beranggapan sebaliknya (40.4%). </a:t>
            </a:r>
            <a:endParaRPr lang="id-ID" dirty="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400" b="1" dirty="0" smtClean="0"/>
              <a:t>Grafik 15: Amandemen UUD Negara RI 1945 dalam menjawab persoalan bangsa</a:t>
            </a:r>
            <a:endParaRPr lang="en-US" sz="2400" b="1" dirty="0"/>
          </a:p>
        </p:txBody>
      </p:sp>
      <p:pic>
        <p:nvPicPr>
          <p:cNvPr id="6" name="Picture 2" descr="D:\setaraINSTITUTE\kebansaan dan kinerja pemerintah\grafik\Graphic8.jpg"/>
          <p:cNvPicPr>
            <a:picLocks noGrp="1" noChangeAspect="1" noChangeArrowheads="1"/>
          </p:cNvPicPr>
          <p:nvPr>
            <p:ph idx="1"/>
          </p:nvPr>
        </p:nvPicPr>
        <p:blipFill>
          <a:blip r:embed="rId2" cstate="print"/>
          <a:srcRect/>
          <a:stretch>
            <a:fillRect/>
          </a:stretch>
        </p:blipFill>
        <p:spPr bwMode="auto">
          <a:xfrm>
            <a:off x="876300" y="2362200"/>
            <a:ext cx="7734300" cy="3200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id-ID" dirty="0" smtClean="0">
                <a:latin typeface="+mj-lt"/>
              </a:rPr>
              <a:t>Secara umum dapat dikatakan bahwa masyarakat pada dasarnya mendukung amandemen UUD Negara RI 1945.  Di mata mereka amandemen UUD Negara RI 1945 memiliki dampak positif bagi bangsa Indonesia. Kecenderungan ini terkonfirmasi dengan pandangan sebagian besar responden (57.6%) yang beranggapan bahwa amandemen UUD Negara RI 1945 merupakan jawaban atas persoalan bangsa. Namun demikian, meski prosentasinya lebih kecil, tidak sedikit pula anggota masyarakat (33.3%) yang beranggapan sebaliknya.</a:t>
            </a:r>
            <a:endParaRPr lang="id-ID" dirty="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id-ID" sz="2400" b="1" dirty="0" smtClean="0"/>
              <a:t>Grafik 16: Kesungguhan para pemimpin atau para penyelenggara Indonesia telah melaksanakan amanat dan ketentuan UUD Negara RI 1945?</a:t>
            </a:r>
            <a:endParaRPr lang="id-ID" sz="2400" b="1" dirty="0"/>
          </a:p>
        </p:txBody>
      </p:sp>
      <p:pic>
        <p:nvPicPr>
          <p:cNvPr id="6" name="Picture 3" descr="D:\setaraINSTITUTE\kebansaan dan kinerja pemerintah\grafik\Graphic9.jpg"/>
          <p:cNvPicPr>
            <a:picLocks noGrp="1" noChangeAspect="1" noChangeArrowheads="1"/>
          </p:cNvPicPr>
          <p:nvPr>
            <p:ph idx="1"/>
          </p:nvPr>
        </p:nvPicPr>
        <p:blipFill>
          <a:blip r:embed="rId2" cstate="print"/>
          <a:srcRect/>
          <a:stretch>
            <a:fillRect/>
          </a:stretch>
        </p:blipFill>
        <p:spPr bwMode="auto">
          <a:xfrm>
            <a:off x="1524000" y="2667000"/>
            <a:ext cx="6502532" cy="328574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389120"/>
          </a:xfrm>
        </p:spPr>
        <p:txBody>
          <a:bodyPr>
            <a:normAutofit lnSpcReduction="10000"/>
          </a:bodyPr>
          <a:lstStyle/>
          <a:p>
            <a:pPr marL="0" indent="0" algn="just">
              <a:buNone/>
            </a:pPr>
            <a:r>
              <a:rPr lang="id-ID" dirty="0" smtClean="0">
                <a:latin typeface="+mj-lt"/>
              </a:rPr>
              <a:t>Sama halnya dengan implementasi Pancasila yang dinilai oleh sebagian besar masyarakat sebagai tidak konsisten, pelaksanaan UUD Negara RI 1945 oleh sebagian besar responden (66.7%) juga dinilai kurang atau tidak konsisten.  Dengan kata lain, implementasi UUD’45 pada tingkat kehidupan bernegara, setidaknya di mata masyarakat, masih dianggap tidak atau kurang sejalan dengan prinsip dasar yang dikandungnya. Meski prosentasenya lebih kecil, namun terdapat pula anggota masyarakat lainnya (19.5%) yang beranggapan bahwa proses kehidupan bernegara sudah sejalan dengan UUD Negara RI 1945.</a:t>
            </a:r>
            <a:endParaRPr lang="id-ID" dirty="0">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id-ID" dirty="0" smtClean="0">
                <a:latin typeface="+mj-lt"/>
              </a:rPr>
              <a:t>Masyarakat umumnya kurang mengetahui bahwa UUD Negara RI 1945 telah diamandemen sebanyak empat kali. Namun mereka meyakini bahwa amandemen UUD Negara RI 1945 merupakan suatu upaya untuk menjawab persoalan bangsa. Di sisi lain, mereka memandang para penyeleng-gara negara tidak menjalankan UUD Negara RI 1945 secara sungguh-sungguh.</a:t>
            </a:r>
          </a:p>
          <a:p>
            <a:pPr algn="just"/>
            <a:endParaRPr lang="id-ID" dirty="0">
              <a:latin typeface="+mj-lt"/>
            </a:endParaRPr>
          </a:p>
        </p:txBody>
      </p:sp>
      <p:sp>
        <p:nvSpPr>
          <p:cNvPr id="4" name="Title 1"/>
          <p:cNvSpPr>
            <a:spLocks noGrp="1"/>
          </p:cNvSpPr>
          <p:nvPr>
            <p:ph type="title"/>
          </p:nvPr>
        </p:nvSpPr>
        <p:spPr>
          <a:xfrm>
            <a:off x="533400" y="457200"/>
            <a:ext cx="8229600" cy="1143000"/>
          </a:xfrm>
        </p:spPr>
        <p:txBody>
          <a:bodyPr>
            <a:noAutofit/>
          </a:bodyPr>
          <a:lstStyle/>
          <a:p>
            <a:r>
              <a:rPr lang="id-ID" sz="3200" b="1" dirty="0" smtClean="0"/>
              <a:t>Kesimpulan Pilar II: UUD Negara RI 1945</a:t>
            </a:r>
            <a:endParaRPr lang="id-ID" sz="32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id-ID" sz="4000" dirty="0" smtClean="0">
              <a:latin typeface="+mj-lt"/>
            </a:endParaRPr>
          </a:p>
          <a:p>
            <a:pPr algn="ctr">
              <a:buNone/>
            </a:pPr>
            <a:r>
              <a:rPr lang="id-ID" sz="4000" dirty="0" smtClean="0">
                <a:latin typeface="+mj-lt"/>
              </a:rPr>
              <a:t>PILAR III: Bhinneka Tunggal Ika</a:t>
            </a:r>
            <a:endParaRPr lang="id-ID" sz="4000" dirty="0">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r>
              <a:rPr lang="id-ID" sz="2800" b="1" dirty="0" smtClean="0"/>
              <a:t/>
            </a:r>
            <a:br>
              <a:rPr lang="id-ID" sz="2800" b="1" dirty="0" smtClean="0"/>
            </a:br>
            <a:r>
              <a:rPr lang="id-ID" sz="2800" b="1" dirty="0" smtClean="0"/>
              <a:t>Grafik 17: Keberagaman bukan penghalang kerukunan</a:t>
            </a:r>
            <a:endParaRPr lang="en-US" sz="2800" b="1" dirty="0"/>
          </a:p>
        </p:txBody>
      </p:sp>
      <p:pic>
        <p:nvPicPr>
          <p:cNvPr id="6" name="Picture 2" descr="D:\setaraINSTITUTE\kebansaan dan kinerja pemerintah\grafik\Graphic10.jpg"/>
          <p:cNvPicPr>
            <a:picLocks noGrp="1" noChangeAspect="1" noChangeArrowheads="1"/>
          </p:cNvPicPr>
          <p:nvPr>
            <p:ph idx="1"/>
          </p:nvPr>
        </p:nvPicPr>
        <p:blipFill>
          <a:blip r:embed="rId2" cstate="print"/>
          <a:srcRect/>
          <a:stretch>
            <a:fillRect/>
          </a:stretch>
        </p:blipFill>
        <p:spPr bwMode="auto">
          <a:xfrm>
            <a:off x="2743201" y="1384221"/>
            <a:ext cx="3733800" cy="482420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id-ID" dirty="0" smtClean="0">
                <a:latin typeface="+mj-lt"/>
              </a:rPr>
              <a:t>Dengan latar semacam itu, SETARA Institute memandang perlu diselenggarakannya survei pendapat umum tentang aneka ragam problematik dan tantangan kebangsaan dewasa ini. Untuk keperluan tersebut, survei ini akan memfokuskan perhatian pada pandangan dan harapan publik terhadap </a:t>
            </a:r>
            <a:r>
              <a:rPr lang="id-ID" b="1" dirty="0" smtClean="0">
                <a:latin typeface="+mj-lt"/>
              </a:rPr>
              <a:t>Empat Pilar Hidup Berbanga</a:t>
            </a:r>
            <a:r>
              <a:rPr lang="id-ID" dirty="0" smtClean="0">
                <a:latin typeface="+mj-lt"/>
              </a:rPr>
              <a:t> (Pancasila, UUD Negara RI 1945, Bhinneka Tunggal Ika dan NKRI) serta evaluasi terhadap berbagai aspek terkait dengan capaian-capaian yang berhasil diraih selama 66 tahun merdeka dan </a:t>
            </a:r>
            <a:r>
              <a:rPr lang="id-ID" b="1" dirty="0" smtClean="0">
                <a:latin typeface="+mj-lt"/>
              </a:rPr>
              <a:t>Kinerja Pemerintahan</a:t>
            </a:r>
            <a:r>
              <a:rPr lang="id-ID" dirty="0" smtClean="0">
                <a:latin typeface="+mj-lt"/>
              </a:rPr>
              <a:t> saat ini di sejumlah bidang.</a:t>
            </a:r>
          </a:p>
          <a:p>
            <a:pPr algn="just"/>
            <a:r>
              <a:rPr lang="id-ID" dirty="0" smtClean="0">
                <a:latin typeface="+mj-lt"/>
              </a:rPr>
              <a:t>Melalui survei ini diharapkan akan teridentifikasi tentang berbagai bentuk problematika dan tantangan kebangsaan serta harapan masyarakat tentang sosok Indonesia di masa mendatang.</a:t>
            </a:r>
            <a:endParaRPr lang="id-ID" dirty="0">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normAutofit/>
          </a:bodyPr>
          <a:lstStyle/>
          <a:p>
            <a:pPr marL="0" indent="0" algn="just">
              <a:buNone/>
            </a:pPr>
            <a:r>
              <a:rPr lang="id-ID" dirty="0" smtClean="0">
                <a:latin typeface="+mj-lt"/>
              </a:rPr>
              <a:t>Keberagaman etnis, budaya dan agama merupakan sebuah fakta sosiologis yang diterima sepenuhnya oleh masyarakat Indonesia. Fenomena semacam itu rupanya telah menjadi bagian dari kehidupan masyarakat sehari-hari. Dengan demikian, maka bukan kebetulan jika sebagian besar masyarakat (60.4%) menganggap keberagaman etnis, budaya dan agama bukan merupakan penghalang bagi terciptanya kerukunan. Hanya sebagian kecil saja (26.6%) yang berpendapat sebaliknya. </a:t>
            </a:r>
            <a:endParaRPr lang="id-ID" dirty="0">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400" b="1" dirty="0" smtClean="0"/>
              <a:t/>
            </a:r>
            <a:br>
              <a:rPr lang="id-ID" sz="2400" b="1" dirty="0" smtClean="0"/>
            </a:br>
            <a:r>
              <a:rPr lang="id-ID" sz="2400" b="1" dirty="0" smtClean="0"/>
              <a:t>Grafik 18: Keberagaman/ kemajemukan Indonesia sedang terancam</a:t>
            </a:r>
            <a:endParaRPr lang="en-US" sz="2400" b="1" dirty="0"/>
          </a:p>
        </p:txBody>
      </p:sp>
      <p:pic>
        <p:nvPicPr>
          <p:cNvPr id="6" name="Picture 2" descr="D:\setaraINSTITUTE\kebansaan dan kinerja pemerintah\grafik\Graphic11.jpg"/>
          <p:cNvPicPr>
            <a:picLocks noGrp="1" noChangeAspect="1" noChangeArrowheads="1"/>
          </p:cNvPicPr>
          <p:nvPr>
            <p:ph idx="1"/>
          </p:nvPr>
        </p:nvPicPr>
        <p:blipFill>
          <a:blip r:embed="rId2" cstate="print"/>
          <a:srcRect/>
          <a:stretch>
            <a:fillRect/>
          </a:stretch>
        </p:blipFill>
        <p:spPr bwMode="auto">
          <a:xfrm>
            <a:off x="2057400" y="1981200"/>
            <a:ext cx="3684326" cy="475788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id-ID" dirty="0" smtClean="0">
                <a:latin typeface="+mj-lt"/>
              </a:rPr>
              <a:t>Terkait dengan keberadaan dan keberlangsungan kemajemukan di Indonesia, hasil survei ini menunjukkan bahwa lebih banyak anggota masyarakat (45.9%) yang dapat  menerima sinyalemen tentang adanya ancaman terhadap kemajemukan masyarakat. Kendati prosentasenya lebih kecil, namun tidak sedikit pula anggota masyarakat (35.4%) yang menampik sinyalemen seperti itu. Mereka masih beranggapan bahwa tidak ada ancaman terhadap eksistensi dan keberlangsungan pluralitas masyarakat Indonesia. </a:t>
            </a:r>
            <a:endParaRPr lang="id-ID" dirty="0">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Autofit/>
          </a:bodyPr>
          <a:lstStyle/>
          <a:p>
            <a:r>
              <a:rPr lang="id-ID" sz="2400" b="1" dirty="0" smtClean="0"/>
              <a:t>Grafik 19: Tingkat kerukunan Indonesia 10 tahun mendatang</a:t>
            </a:r>
            <a:endParaRPr lang="en-US" sz="2400" b="1" dirty="0"/>
          </a:p>
        </p:txBody>
      </p:sp>
      <p:pic>
        <p:nvPicPr>
          <p:cNvPr id="6" name="Picture 3" descr="D:\setaraINSTITUTE\kebansaan dan kinerja pemerintah\grafik\Graphic12.jpg"/>
          <p:cNvPicPr>
            <a:picLocks noGrp="1" noChangeAspect="1" noChangeArrowheads="1"/>
          </p:cNvPicPr>
          <p:nvPr>
            <p:ph idx="1"/>
          </p:nvPr>
        </p:nvPicPr>
        <p:blipFill>
          <a:blip r:embed="rId2" cstate="print"/>
          <a:srcRect/>
          <a:stretch>
            <a:fillRect/>
          </a:stretch>
        </p:blipFill>
        <p:spPr bwMode="auto">
          <a:xfrm>
            <a:off x="2123059" y="1908048"/>
            <a:ext cx="5406707" cy="342595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389120"/>
          </a:xfrm>
        </p:spPr>
        <p:txBody>
          <a:bodyPr>
            <a:normAutofit fontScale="92500" lnSpcReduction="20000"/>
          </a:bodyPr>
          <a:lstStyle/>
          <a:p>
            <a:pPr algn="just"/>
            <a:r>
              <a:rPr lang="id-ID" smtClean="0">
                <a:latin typeface="+mj-lt"/>
              </a:rPr>
              <a:t>Dalam soal kerukunan sosial antar-komponen masyarakat dalam 10 tahun ke depan, pandangan masyarakat tampak terbelah. Yang merasa bahwa kondisi masyarakat Indonesia akan rukun ternyata hanya didukung 33.5% responden. Di sisi lain, tidak sedikit masyarakat (25.5%) yang merasa sebaliknya. Lebih dari itu, cukup banyak pula 40% anggota masyarakat yang justru tidak dapat memberikan pandangannya atas persoalan semacam ini.  </a:t>
            </a:r>
          </a:p>
          <a:p>
            <a:pPr algn="just"/>
            <a:r>
              <a:rPr lang="id-ID" smtClean="0">
                <a:latin typeface="+mj-lt"/>
              </a:rPr>
              <a:t>Pandangan masyarakat ini boleh jadi mencerminkan bahwa sebagian besar tidak dapat mengetahui secara pasti apa yang akan terjadi di Indonesia dalam 10 tahun ke depan. Dengan kata lain, masa depan stabilitas sosial di Indonesia agaknya sulit diprediksi.</a:t>
            </a:r>
            <a:endParaRPr lang="id-ID">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id-ID" sz="2400" b="1" dirty="0" smtClean="0"/>
              <a:t>Grafik 20 : Persetujuan Responden tentang Nilai-nilai luhur bangsa</a:t>
            </a:r>
            <a:endParaRPr lang="en-US" sz="2400" b="1" dirty="0"/>
          </a:p>
        </p:txBody>
      </p:sp>
      <p:pic>
        <p:nvPicPr>
          <p:cNvPr id="6" name="Picture 2" descr="D:\setaraINSTITUTE\kebansaan dan kinerja pemerintah\grafik\Graphic13.jpg"/>
          <p:cNvPicPr>
            <a:picLocks noGrp="1" noChangeAspect="1" noChangeArrowheads="1"/>
          </p:cNvPicPr>
          <p:nvPr>
            <p:ph idx="1"/>
          </p:nvPr>
        </p:nvPicPr>
        <p:blipFill>
          <a:blip r:embed="rId2" cstate="print"/>
          <a:srcRect/>
          <a:stretch>
            <a:fillRect/>
          </a:stretch>
        </p:blipFill>
        <p:spPr bwMode="auto">
          <a:xfrm>
            <a:off x="990600" y="1904999"/>
            <a:ext cx="6574158" cy="376475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389120"/>
          </a:xfrm>
        </p:spPr>
        <p:txBody>
          <a:bodyPr>
            <a:normAutofit fontScale="92500" lnSpcReduction="20000"/>
          </a:bodyPr>
          <a:lstStyle/>
          <a:p>
            <a:pPr algn="just"/>
            <a:r>
              <a:rPr lang="id-ID" dirty="0" smtClean="0">
                <a:latin typeface="+mj-lt"/>
              </a:rPr>
              <a:t>Sebagian responden beranggapan bahwa nilai nilai luhur bangsa/masytarakat indonesia  adalah menerima perbedaan  identitas kultural (87.5%), musyawarah untuk mencapai mufakat (91.5%), mendahulukan kepentingan yang lebih besar daripada kepentingan yang lebih kecil (85.5%) serta gotong-royong dan kepedulian terhadap sesama (93%).</a:t>
            </a:r>
          </a:p>
          <a:p>
            <a:pPr algn="just"/>
            <a:r>
              <a:rPr lang="id-ID" dirty="0" smtClean="0">
                <a:latin typeface="+mj-lt"/>
              </a:rPr>
              <a:t>Hanya sebagian kecil saja yang menyatakan bahwa nilai-nilai tersebut bukan merupakan pandangan hidup masyarakat Indonesia.  </a:t>
            </a:r>
          </a:p>
          <a:p>
            <a:pPr algn="just"/>
            <a:r>
              <a:rPr lang="id-ID" dirty="0" smtClean="0">
                <a:latin typeface="+mj-lt"/>
              </a:rPr>
              <a:t>Fakta ini boleh jadi merupakan indikasi bahwa nilai-nilai tersebut pada dasarnya masih bersemai di masyarakat Indonesia pada umumnya, dan oleh karenanya, sebagian besar dari mereka mengakui bahwa kesemua nilai itu merupakan jati-diri serta bukti keluhuran masyarakat Indonesia.</a:t>
            </a:r>
          </a:p>
          <a:p>
            <a:pPr algn="just"/>
            <a:endParaRPr lang="id-ID" dirty="0" smtClean="0">
              <a:latin typeface="+mj-lt"/>
            </a:endParaRPr>
          </a:p>
          <a:p>
            <a:pPr algn="just"/>
            <a:endParaRPr lang="id-ID" dirty="0">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id-ID" sz="2400" b="1" dirty="0" smtClean="0"/>
              <a:t>Grafik 21: Praktik Nilai-nilai luhur bangsa</a:t>
            </a:r>
            <a:endParaRPr lang="en-US" sz="2400" b="1" dirty="0"/>
          </a:p>
        </p:txBody>
      </p:sp>
      <p:pic>
        <p:nvPicPr>
          <p:cNvPr id="6" name="Picture 3" descr="D:\setaraINSTITUTE\kebansaan dan kinerja pemerintah\grafik\Graphic14.jpg"/>
          <p:cNvPicPr>
            <a:picLocks noGrp="1" noChangeAspect="1" noChangeArrowheads="1"/>
          </p:cNvPicPr>
          <p:nvPr>
            <p:ph idx="1"/>
          </p:nvPr>
        </p:nvPicPr>
        <p:blipFill>
          <a:blip r:embed="rId2" cstate="print"/>
          <a:srcRect/>
          <a:stretch>
            <a:fillRect/>
          </a:stretch>
        </p:blipFill>
        <p:spPr bwMode="auto">
          <a:xfrm>
            <a:off x="831877" y="1917192"/>
            <a:ext cx="7112156" cy="402640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id-ID" sz="2400" b="1" dirty="0" smtClean="0"/>
              <a:t>Grafik 22: Kesenjangan antara nilai dan praktik</a:t>
            </a:r>
            <a:endParaRPr lang="id-ID" sz="2400" b="1" dirty="0"/>
          </a:p>
        </p:txBody>
      </p:sp>
      <p:pic>
        <p:nvPicPr>
          <p:cNvPr id="6" name="Picture 2" descr="D:\setaraINSTITUTE\kebansaan dan kinerja pemerintah\grafik\Graphic15.jpg"/>
          <p:cNvPicPr>
            <a:picLocks noGrp="1" noChangeAspect="1" noChangeArrowheads="1"/>
          </p:cNvPicPr>
          <p:nvPr>
            <p:ph idx="1"/>
          </p:nvPr>
        </p:nvPicPr>
        <p:blipFill>
          <a:blip r:embed="rId2" cstate="print"/>
          <a:srcRect/>
          <a:stretch>
            <a:fillRect/>
          </a:stretch>
        </p:blipFill>
        <p:spPr bwMode="auto">
          <a:xfrm>
            <a:off x="914400" y="2209800"/>
            <a:ext cx="7208959" cy="41148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Autofit/>
          </a:bodyPr>
          <a:lstStyle/>
          <a:p>
            <a:pPr algn="just"/>
            <a:r>
              <a:rPr lang="id-ID" sz="1800" dirty="0" smtClean="0">
                <a:latin typeface="+mj-lt"/>
              </a:rPr>
              <a:t>Hasil survei ini juga memperlihatkan bahwa sekalipun nilai-nilai tersebut oleh sebagian besar responden diakui sebagai keluhuran budaya masyarakat Indonesia, namun saat ditanyakan kepada mereka tentang praktik dan implementasi nilai-nilai luhur tersebut, muncul jawaban yang cukup menarik.</a:t>
            </a:r>
          </a:p>
          <a:p>
            <a:pPr algn="just"/>
            <a:r>
              <a:rPr lang="id-ID" sz="1800" dirty="0" smtClean="0">
                <a:latin typeface="+mj-lt"/>
              </a:rPr>
              <a:t>Jika pada jawaban sebelumnya terlihat tingkat persetujuan responden yang cukup tinggi terhadap nilai-nilai masyarakat Indonesia yang mereka pandang sebagai keluhuran, maka pada jawaban tentang praktik terlihat penurunan, baik dalam hal mendahulukankepentingan bersama  (63.3%) maupun musyawarah untuk mufakat (63%).  Untuk mendahulukankepentingan bersama telah terjadi penurunan poin sebesar 21.4%, sementara untuk musyawarah-mufakat terjadi penurunan sebesar 27.4%.</a:t>
            </a:r>
          </a:p>
          <a:p>
            <a:pPr algn="just"/>
            <a:r>
              <a:rPr lang="id-ID" sz="1800" dirty="0" smtClean="0">
                <a:latin typeface="+mj-lt"/>
              </a:rPr>
              <a:t>Penurunan yang agak parah terjadi pada sikap gotong-royong dan peduli pada sesama  yang tinggal 61.5% atau turun sebesar 30.6%.</a:t>
            </a:r>
          </a:p>
          <a:p>
            <a:pPr algn="just"/>
            <a:r>
              <a:rPr lang="id-ID" sz="1800" dirty="0" smtClean="0">
                <a:latin typeface="+mj-lt"/>
              </a:rPr>
              <a:t>Lebih dari itu, sikap dapat menerima perbedaan oleh responden dianggap sebagai nilai luhur yang paling jauh merosot menjadi 48.6% dibandingkan dengan nilai lainnya. Nilai luhur ini turun sebesar  41%.</a:t>
            </a:r>
          </a:p>
          <a:p>
            <a:pPr algn="just">
              <a:buNone/>
            </a:pPr>
            <a:endParaRPr lang="id-ID" sz="1800" dirty="0">
              <a:solidFill>
                <a:srgbClr val="FF0000"/>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l"/>
            <a:r>
              <a:rPr lang="id-ID" sz="3200" b="1" dirty="0" smtClean="0"/>
              <a:t>1.2. Metodologi</a:t>
            </a:r>
            <a:endParaRPr lang="id-ID" sz="3200" b="1" dirty="0"/>
          </a:p>
        </p:txBody>
      </p:sp>
      <p:sp>
        <p:nvSpPr>
          <p:cNvPr id="5" name="Content Placeholder 4"/>
          <p:cNvSpPr>
            <a:spLocks noGrp="1"/>
          </p:cNvSpPr>
          <p:nvPr>
            <p:ph idx="1"/>
          </p:nvPr>
        </p:nvSpPr>
        <p:spPr>
          <a:xfrm>
            <a:off x="533400" y="1600201"/>
            <a:ext cx="8153400" cy="5016758"/>
          </a:xfrm>
          <a:prstGeom prst="rect">
            <a:avLst/>
          </a:prstGeom>
        </p:spPr>
        <p:txBody>
          <a:bodyPr wrap="square">
            <a:spAutoFit/>
          </a:bodyPr>
          <a:lstStyle/>
          <a:p>
            <a:pPr marL="177800" indent="-177800" algn="just">
              <a:spcBef>
                <a:spcPct val="50000"/>
              </a:spcBef>
              <a:buFont typeface="Wingdings" pitchFamily="2" charset="2"/>
              <a:buChar char="§"/>
            </a:pPr>
            <a:r>
              <a:rPr lang="id-ID" sz="2000" dirty="0" smtClean="0">
                <a:latin typeface="Calibri" pitchFamily="34" charset="0"/>
              </a:rPr>
              <a:t>Teknik penentuan wilayah (Provinsi – RT): acak sistematis dan bertingkat</a:t>
            </a:r>
          </a:p>
          <a:p>
            <a:pPr marL="177800" indent="-177800" algn="just">
              <a:spcBef>
                <a:spcPct val="50000"/>
              </a:spcBef>
              <a:buFont typeface="Wingdings" pitchFamily="2" charset="2"/>
              <a:buChar char="§"/>
            </a:pPr>
            <a:r>
              <a:rPr lang="id-ID" sz="2000" dirty="0" smtClean="0">
                <a:latin typeface="Calibri" pitchFamily="34" charset="0"/>
              </a:rPr>
              <a:t>Teknik penentuan responden : Kish Grid Methode (suatu teknik tertentu yang digunakan untuk dapat menentukan secara acak/ random seorang responden terpilih dalam sebuah keluarga).</a:t>
            </a:r>
          </a:p>
          <a:p>
            <a:pPr marL="177800" indent="-177800" algn="just">
              <a:spcBef>
                <a:spcPct val="50000"/>
              </a:spcBef>
              <a:buFont typeface="Wingdings" pitchFamily="2" charset="2"/>
              <a:buChar char="§"/>
            </a:pPr>
            <a:r>
              <a:rPr lang="id-ID" sz="2000" dirty="0" smtClean="0">
                <a:latin typeface="Calibri" pitchFamily="34" charset="0"/>
              </a:rPr>
              <a:t>Unit sampling: 25 responden per desa/ kelurahan</a:t>
            </a:r>
          </a:p>
          <a:p>
            <a:pPr marL="177800" indent="-177800" algn="just">
              <a:spcBef>
                <a:spcPct val="50000"/>
              </a:spcBef>
              <a:buFont typeface="Wingdings" pitchFamily="2" charset="2"/>
              <a:buChar char="§"/>
            </a:pPr>
            <a:r>
              <a:rPr lang="id-ID" sz="2000" dirty="0" smtClean="0">
                <a:latin typeface="Calibri" pitchFamily="34" charset="0"/>
              </a:rPr>
              <a:t>Jumlah responden : 3.000 orang usia 17 tahun ke atas </a:t>
            </a:r>
          </a:p>
          <a:p>
            <a:pPr marL="177800" indent="-177800" algn="just">
              <a:spcBef>
                <a:spcPct val="50000"/>
              </a:spcBef>
              <a:buFont typeface="Wingdings" pitchFamily="2" charset="2"/>
              <a:buChar char="§"/>
            </a:pPr>
            <a:r>
              <a:rPr lang="id-ID" sz="2000" dirty="0" smtClean="0">
                <a:latin typeface="Calibri" pitchFamily="34" charset="0"/>
              </a:rPr>
              <a:t>Teknik wawancara: Tatap muka</a:t>
            </a:r>
          </a:p>
          <a:p>
            <a:pPr marL="177800" indent="-177800" algn="just">
              <a:spcBef>
                <a:spcPct val="50000"/>
              </a:spcBef>
              <a:buFont typeface="Wingdings" pitchFamily="2" charset="2"/>
              <a:buChar char="§"/>
            </a:pPr>
            <a:r>
              <a:rPr lang="id-ID" sz="2000" dirty="0" smtClean="0">
                <a:latin typeface="Calibri" pitchFamily="34" charset="0"/>
              </a:rPr>
              <a:t>Margin of Error : +/- 2.2% pada tingkat kepercayaan 95 %</a:t>
            </a:r>
          </a:p>
          <a:p>
            <a:pPr marL="177800" indent="-177800" algn="just">
              <a:spcBef>
                <a:spcPct val="50000"/>
              </a:spcBef>
              <a:buFont typeface="Wingdings" pitchFamily="2" charset="2"/>
              <a:buChar char="§"/>
            </a:pPr>
            <a:r>
              <a:rPr lang="id-ID" sz="2000" dirty="0" smtClean="0">
                <a:latin typeface="Calibri" pitchFamily="34" charset="0"/>
              </a:rPr>
              <a:t>Qulaity Control: 10% dari jumlah kuesioner yang telah diwawancarakan.</a:t>
            </a:r>
          </a:p>
          <a:p>
            <a:pPr marL="177800" indent="-177800" algn="just">
              <a:spcBef>
                <a:spcPct val="50000"/>
              </a:spcBef>
              <a:buFont typeface="Wingdings" pitchFamily="2" charset="2"/>
              <a:buChar char="§"/>
            </a:pPr>
            <a:r>
              <a:rPr lang="id-ID" sz="2000" dirty="0" smtClean="0">
                <a:latin typeface="Calibri" pitchFamily="34" charset="0"/>
              </a:rPr>
              <a:t>Pengumpulan data lapangan : 10 - 25 Juli 2011.</a:t>
            </a:r>
          </a:p>
          <a:p>
            <a:pPr marL="177800" indent="-177800" algn="just">
              <a:spcBef>
                <a:spcPct val="50000"/>
              </a:spcBef>
              <a:buFont typeface="Wingdings" pitchFamily="2" charset="2"/>
              <a:buChar char="§"/>
            </a:pPr>
            <a:r>
              <a:rPr lang="id-ID" sz="2000" dirty="0" smtClean="0">
                <a:latin typeface="Calibri" pitchFamily="34" charset="0"/>
              </a:rPr>
              <a:t>Wilayah: Jakarta, Jawa Barat, DIY, Jawa Timur,  NTB, Sulsel, Kaltim, Sulteng,  Sumatera Selatan, Sumatera Barat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id-ID" sz="3200" b="1" dirty="0" smtClean="0"/>
              <a:t>Kesimpulan Pilar III: Bhinneka Tunggal Ika</a:t>
            </a:r>
            <a:endParaRPr lang="id-ID" sz="3200" b="1" dirty="0"/>
          </a:p>
        </p:txBody>
      </p:sp>
      <p:sp>
        <p:nvSpPr>
          <p:cNvPr id="3" name="Content Placeholder 2"/>
          <p:cNvSpPr>
            <a:spLocks noGrp="1"/>
          </p:cNvSpPr>
          <p:nvPr>
            <p:ph idx="1"/>
          </p:nvPr>
        </p:nvSpPr>
        <p:spPr/>
        <p:txBody>
          <a:bodyPr>
            <a:normAutofit fontScale="92500" lnSpcReduction="20000"/>
          </a:bodyPr>
          <a:lstStyle/>
          <a:p>
            <a:pPr algn="just"/>
            <a:r>
              <a:rPr lang="id-ID" dirty="0" smtClean="0">
                <a:latin typeface="+mj-lt"/>
              </a:rPr>
              <a:t>Secara umum dapat dikatakan bahwa masyarakat pada dasarnya dapat menerima sebuah fakta sosiologis keberagaman di Indonesia. Bahkan mereka menganggap bahwa kemampuan menerima perbedaan identitas kultural itu sebagai sebuah nilai luhur bangsa. Oleh karenanya, mereka tampaknya relatif tidak memiliki ketegangan dalam mengembangkan hubungan sosial dalam kondisi yang majemuk.   </a:t>
            </a:r>
          </a:p>
          <a:p>
            <a:pPr algn="just"/>
            <a:r>
              <a:rPr lang="id-ID" dirty="0" smtClean="0">
                <a:latin typeface="+mj-lt"/>
              </a:rPr>
              <a:t>Namun demikian, masyarakat juga mensinyalir bahwa nilai-nilai luhur bangsa Indonesia terutama pada aspek sikap yang dapat menerima keberagamaan itu, tengah mengalami proses pengikisan. Oleh karenanya, mereka juga tidak menampik adanya ancaman terhadap keberagaman di Tanah Air.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id-ID" sz="4000" dirty="0" smtClean="0">
                <a:latin typeface="+mj-lt"/>
              </a:rPr>
              <a:t>PILAR IV: </a:t>
            </a:r>
            <a:r>
              <a:rPr lang="en-US" sz="4000" dirty="0" smtClean="0">
                <a:latin typeface="+mj-lt"/>
              </a:rPr>
              <a:t>NKRI</a:t>
            </a:r>
            <a:endParaRPr lang="en-US" sz="4000" dirty="0">
              <a:latin typeface="+mj-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400288" cy="1143000"/>
          </a:xfrm>
        </p:spPr>
        <p:txBody>
          <a:bodyPr>
            <a:normAutofit/>
          </a:bodyPr>
          <a:lstStyle/>
          <a:p>
            <a:r>
              <a:rPr lang="id-ID" sz="2800" b="1" dirty="0" smtClean="0"/>
              <a:t>Grafik 23: Ancaman terhadap keutuhan NKRI</a:t>
            </a:r>
            <a:endParaRPr lang="en-US" sz="2800" b="1" dirty="0"/>
          </a:p>
        </p:txBody>
      </p:sp>
      <p:pic>
        <p:nvPicPr>
          <p:cNvPr id="6" name="Picture 2" descr="D:\setaraINSTITUTE\kebansaan dan kinerja pemerintah\grafik\Graphic16.jpg"/>
          <p:cNvPicPr>
            <a:picLocks noGrp="1" noChangeAspect="1" noChangeArrowheads="1"/>
          </p:cNvPicPr>
          <p:nvPr>
            <p:ph idx="1"/>
          </p:nvPr>
        </p:nvPicPr>
        <p:blipFill>
          <a:blip r:embed="rId2" cstate="print"/>
          <a:srcRect/>
          <a:stretch>
            <a:fillRect/>
          </a:stretch>
        </p:blipFill>
        <p:spPr bwMode="auto">
          <a:xfrm>
            <a:off x="1371600" y="1828800"/>
            <a:ext cx="6594425" cy="46482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pPr marL="0" indent="0" algn="just">
              <a:buNone/>
            </a:pPr>
            <a:r>
              <a:rPr lang="id-ID" dirty="0" smtClean="0">
                <a:latin typeface="+mj-lt"/>
              </a:rPr>
              <a:t>Bagi sebagian besar responden potensi ancaman terhadap keutuhan NKRI adalah konflik yang dipicu oleh sentimen antar identitas agama dan suku (30.4%). Faktor berikutnya secara berturut-turut adalah: perebutan kekuasaan antar politisi (21.5%), serta terorisme yang mengatasnamakan agama (12%). Sementara itu faktor-faktor seperti gerakan separatisme, gerakan NII, otonomi daerah yang tidak terkontrol, kejahatan transnasional dan serbuan militer asing masing-masing tidak lebih dari 5% saja dipandang sebagai ancaman bagi keutuhan NKRI.</a:t>
            </a:r>
            <a:endParaRPr lang="id-ID" dirty="0">
              <a:latin typeface="+mj-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id-ID" sz="2600" b="1" dirty="0" smtClean="0"/>
              <a:t>Grafik 24: Penilaian responden terhadap otonomi daerah</a:t>
            </a:r>
            <a:endParaRPr lang="en-US" sz="2600" b="1" dirty="0"/>
          </a:p>
        </p:txBody>
      </p:sp>
      <p:pic>
        <p:nvPicPr>
          <p:cNvPr id="6" name="Picture 2" descr="D:\setaraINSTITUTE\kebansaan dan kinerja pemerintah\grafik\Graphic17.jpg"/>
          <p:cNvPicPr>
            <a:picLocks noGrp="1" noChangeAspect="1" noChangeArrowheads="1"/>
          </p:cNvPicPr>
          <p:nvPr>
            <p:ph idx="1"/>
          </p:nvPr>
        </p:nvPicPr>
        <p:blipFill>
          <a:blip r:embed="rId2" cstate="print"/>
          <a:srcRect/>
          <a:stretch>
            <a:fillRect/>
          </a:stretch>
        </p:blipFill>
        <p:spPr bwMode="auto">
          <a:xfrm>
            <a:off x="1066800" y="1752600"/>
            <a:ext cx="7107507" cy="4953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rmAutofit fontScale="92500" lnSpcReduction="20000"/>
          </a:bodyPr>
          <a:lstStyle/>
          <a:p>
            <a:pPr algn="just"/>
            <a:r>
              <a:rPr lang="id-ID" dirty="0" smtClean="0">
                <a:latin typeface="+mj-lt"/>
              </a:rPr>
              <a:t>Terkait dengan ancaman terhadap keutuhan NKRI, survei ini menunjukkan bahwa otonomi daerah -yang oleh sementara kalangan dinilai rawan terhadap keutuhan negara- ternyata tidak dipandang sebagai ancaman terhadap NKRI, sebagaimana dinyatakan oleh (50,5%) responden.  </a:t>
            </a:r>
          </a:p>
          <a:p>
            <a:pPr algn="just"/>
            <a:r>
              <a:rPr lang="id-ID" dirty="0" smtClean="0">
                <a:latin typeface="+mj-lt"/>
              </a:rPr>
              <a:t>Aspek-aspek otonomi daerah lainnya yang dianggap positif oleh masyarakat antara lain adalah: meningkatkan partisipasi masyarakat (49.8%), mendekatkan layanan publik (51.4%), dan meningkatkan kesejahteraan rakyat (49.7 %).</a:t>
            </a:r>
          </a:p>
          <a:p>
            <a:pPr algn="just"/>
            <a:r>
              <a:rPr lang="id-ID" dirty="0" smtClean="0">
                <a:latin typeface="+mj-lt"/>
              </a:rPr>
              <a:t>Sementara itu, aspek-aspek otonomi daerah yang dianggap negatif oleh masyarakat adalah: menciptakan raja-raja kecil (38.1%), menguntungkan elite lokal (45.5%) dan memboroskan anggaran negara (41%).</a:t>
            </a:r>
          </a:p>
          <a:p>
            <a:pPr algn="just"/>
            <a:endParaRPr lang="id-ID" dirty="0">
              <a:latin typeface="+mj-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800" b="1" dirty="0" smtClean="0"/>
              <a:t>Grafik 25: Penilaian responden Kepala Daerah harus berasal dari putra daerah</a:t>
            </a:r>
            <a:endParaRPr lang="en-US" sz="2800" b="1" dirty="0"/>
          </a:p>
        </p:txBody>
      </p:sp>
      <p:pic>
        <p:nvPicPr>
          <p:cNvPr id="6" name="Picture 2" descr="D:\setaraINSTITUTE\kebansaan dan kinerja pemerintah\grafik\Graphic18.jpg"/>
          <p:cNvPicPr>
            <a:picLocks noGrp="1" noChangeAspect="1" noChangeArrowheads="1"/>
          </p:cNvPicPr>
          <p:nvPr>
            <p:ph idx="1"/>
          </p:nvPr>
        </p:nvPicPr>
        <p:blipFill>
          <a:blip r:embed="rId2" cstate="print"/>
          <a:srcRect/>
          <a:stretch>
            <a:fillRect/>
          </a:stretch>
        </p:blipFill>
        <p:spPr bwMode="auto">
          <a:xfrm>
            <a:off x="805752" y="2438400"/>
            <a:ext cx="7881048" cy="32004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Autofit/>
          </a:bodyPr>
          <a:lstStyle/>
          <a:p>
            <a:pPr algn="just"/>
            <a:r>
              <a:rPr lang="id-ID" sz="1800" dirty="0" smtClean="0">
                <a:latin typeface="+mj-lt"/>
              </a:rPr>
              <a:t>Meski rasa kebangsaan responden cukup tinggi, namun dalam hal kepemimpinan politik di tingkat lokal, sebagian besar anggota masyarakat beranggapan bahwa putra daerah perlu memperoleh kesempatan. Dengan kata lain, posisi gubernur, bupati dan walikota di mata sebagian besar responden (55.2%) sebaiknya merupakan putra daerah. Meski prosentasenya lebih kecil, namun tidak sedikit pula anggota masyarakat (36.1%) yang berpandangan bahwa jabatan seperti gubenur, bupati maupun walikota tidak harus memiliki asal-usul putra daerah. </a:t>
            </a:r>
          </a:p>
          <a:p>
            <a:pPr algn="just"/>
            <a:r>
              <a:rPr lang="id-ID" sz="1800" dirty="0" smtClean="0">
                <a:latin typeface="+mj-lt"/>
              </a:rPr>
              <a:t>Pandangan semacam ini boleh jadi merupakan sikap yang wajar, terutama jika dikaitkan dengan pemberian kesempatan bagi putra daerah mengembangkan kemampuannya di pentas politik lokal. Lebih dari itu, warisan era sebelum reformasi yang ditandai oleh sentralisasi kekuasaan membuat harapan masyarakat lokal agar jabatan gubernur, bupati dan walikota sebaiknya diisi oleh putra daerah menjadi hal yang wajar.</a:t>
            </a:r>
          </a:p>
          <a:p>
            <a:pPr algn="just"/>
            <a:r>
              <a:rPr lang="id-ID" sz="1800" dirty="0" smtClean="0">
                <a:latin typeface="+mj-lt"/>
              </a:rPr>
              <a:t>Namun demikian, setelah 66 tahun merdeka di mana suku seharusnya tidak lagi menjadi dasar pertimbangan memilih pemimpin baik di tingkat lokal maupun nasional; maka kecenderungan semacam itu boleh jadi akan menjadi faktor yang kontraproduktif dilihat dari sisi kohesi sosial masyarakat Indonesia.  </a:t>
            </a:r>
          </a:p>
          <a:p>
            <a:pPr algn="just"/>
            <a:endParaRPr lang="id-ID" sz="1800" dirty="0">
              <a:latin typeface="+mj-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800" b="1" dirty="0" smtClean="0"/>
              <a:t>Grafik 26: Tingkat keyakinan terhadap keutuhan NKRI dalam 10 tahun mendatang</a:t>
            </a:r>
            <a:endParaRPr lang="en-US" sz="2800" b="1" dirty="0"/>
          </a:p>
        </p:txBody>
      </p:sp>
      <p:pic>
        <p:nvPicPr>
          <p:cNvPr id="6" name="Picture 2" descr="D:\setaraINSTITUTE\kebansaan dan kinerja pemerintah\grafik\Graphic19.jpg"/>
          <p:cNvPicPr>
            <a:picLocks noGrp="1" noChangeAspect="1" noChangeArrowheads="1"/>
          </p:cNvPicPr>
          <p:nvPr>
            <p:ph idx="1"/>
          </p:nvPr>
        </p:nvPicPr>
        <p:blipFill>
          <a:blip r:embed="rId2" cstate="print"/>
          <a:srcRect/>
          <a:stretch>
            <a:fillRect/>
          </a:stretch>
        </p:blipFill>
        <p:spPr bwMode="auto">
          <a:xfrm>
            <a:off x="4724400" y="1600200"/>
            <a:ext cx="3378835" cy="4682364"/>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id-ID" dirty="0" smtClean="0">
                <a:latin typeface="+mj-lt"/>
              </a:rPr>
              <a:t>Tingkat keyakinan masyarakat akan keutuhan bangsa Indonesia dalam 10 tahun mendatang agaknya cukup tinggi. Sikap semacam ini diperlihatkan oleh 63.4% responden yang merasa yakin bahwa Indonesia akan tetap utuh sebagai sebuah negara dalam 10 tahun mendatang. Namun demikian, meski prosentasenya lebih kecil, tidak sedikit pula anggota masyarakat (26%) yang beranggapan sebaliknya. </a:t>
            </a:r>
            <a:endParaRPr lang="id-ID"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4000" dirty="0" smtClean="0">
              <a:latin typeface="+mj-lt"/>
            </a:endParaRPr>
          </a:p>
          <a:p>
            <a:pPr algn="ctr">
              <a:buNone/>
            </a:pPr>
            <a:r>
              <a:rPr lang="en-US" sz="4000" b="1" dirty="0" smtClean="0">
                <a:latin typeface="+mj-lt"/>
              </a:rPr>
              <a:t>II. PROFIL RESPONDEN</a:t>
            </a:r>
            <a:endParaRPr lang="en-US" sz="4000" b="1" dirty="0">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t>Grafik 27: Tokoh yang paling berjasa dalam mempersatukan NKRI</a:t>
            </a:r>
            <a:endParaRPr lang="id-ID" sz="3200" b="1" dirty="0"/>
          </a:p>
        </p:txBody>
      </p:sp>
      <p:pic>
        <p:nvPicPr>
          <p:cNvPr id="7" name="Picture 2" descr="D:\setaraINSTITUTE\kebansaan dan kinerja pemerintah\grafik\Graphic20.jpg"/>
          <p:cNvPicPr>
            <a:picLocks noGrp="1" noChangeAspect="1" noChangeArrowheads="1"/>
          </p:cNvPicPr>
          <p:nvPr>
            <p:ph idx="1"/>
          </p:nvPr>
        </p:nvPicPr>
        <p:blipFill>
          <a:blip r:embed="rId2" cstate="print"/>
          <a:srcRect/>
          <a:stretch>
            <a:fillRect/>
          </a:stretch>
        </p:blipFill>
        <p:spPr bwMode="auto">
          <a:xfrm>
            <a:off x="1447800" y="2438400"/>
            <a:ext cx="6732342" cy="3477768"/>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rmAutofit lnSpcReduction="10000"/>
          </a:bodyPr>
          <a:lstStyle/>
          <a:p>
            <a:pPr marL="0" indent="0" algn="just">
              <a:buNone/>
            </a:pPr>
            <a:r>
              <a:rPr lang="id-ID" dirty="0" smtClean="0">
                <a:latin typeface="+mj-lt"/>
              </a:rPr>
              <a:t>Lebih dari tokoh manapun juga di Tanah Air, nama dan posisi Soekarno hingga hari ini ternyata tetap tak tergoyahkan di mata rakyat Indonesia sebagai sosok yang paling berjasa dalam mempersatukan bangsa ini. Hasil survei ini membuktikan bahwa mayoritas responden (75.7%) telah menempatkan Soekarno sebagai tokoh yang paling berjasa dalam mempersatukan NKRI. Tokoh nasional berikutnya yang dianggap berjasa dalam mempersatukan NKRI adalah Mohammad Hatta (5.8%), yang kemudian diikuti oleh Tan Malaka (1.2%), Sjafruddin Prawiranegara (1%), Mohammad Yamin (0.7 %), M. Natsir (0.6 %) dan S.M. Kartosoewirjo (0.2%).</a:t>
            </a:r>
            <a:endParaRPr lang="id-ID" dirty="0">
              <a:latin typeface="+mj-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400" b="1" dirty="0" smtClean="0"/>
              <a:t>Grafik 28: Keikutsertaan responden dalam perayaan memperingati hari kemerdekaan tanggal 17 Agusutus? </a:t>
            </a:r>
            <a:endParaRPr lang="id-ID" sz="2400" b="1" dirty="0"/>
          </a:p>
        </p:txBody>
      </p:sp>
      <p:pic>
        <p:nvPicPr>
          <p:cNvPr id="6" name="Picture 3" descr="D:\setaraINSTITUTE\kebansaan dan kinerja pemerintah\grafik\Graphic21.jpg"/>
          <p:cNvPicPr>
            <a:picLocks noGrp="1" noChangeAspect="1" noChangeArrowheads="1"/>
          </p:cNvPicPr>
          <p:nvPr>
            <p:ph idx="1"/>
          </p:nvPr>
        </p:nvPicPr>
        <p:blipFill>
          <a:blip r:embed="rId2" cstate="print"/>
          <a:srcRect/>
          <a:stretch>
            <a:fillRect/>
          </a:stretch>
        </p:blipFill>
        <p:spPr bwMode="auto">
          <a:xfrm>
            <a:off x="2514600" y="1905000"/>
            <a:ext cx="3224196" cy="47244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389120"/>
          </a:xfrm>
        </p:spPr>
        <p:txBody>
          <a:bodyPr>
            <a:normAutofit fontScale="85000" lnSpcReduction="10000"/>
          </a:bodyPr>
          <a:lstStyle/>
          <a:p>
            <a:pPr algn="just"/>
            <a:r>
              <a:rPr lang="id-ID" dirty="0" smtClean="0">
                <a:latin typeface="+mj-lt"/>
              </a:rPr>
              <a:t>Semangat kebangsaan antara lain dapat diidentifikasi dari seberapa antusiasme keikutsertaan warga negara dalam setiap momen peringatan hari-hari besar nasional. Terkait dengan persoalan ini, maka pertanyaannya adalah, seberapa besarkah antusiasme masyarakat dalam memperingati momentum hari kemerdekaan 17 Agustus?</a:t>
            </a:r>
          </a:p>
          <a:p>
            <a:pPr algn="just"/>
            <a:r>
              <a:rPr lang="id-ID" dirty="0" smtClean="0">
                <a:latin typeface="+mj-lt"/>
              </a:rPr>
              <a:t>Hasil survei ini memperlihatkan bahwa antusiasme masyarakat dalam memperingati momentum hari kemerdekaan 17 Agustus di lingkungannya masing-masing cukup tinggi, baik yang mengaku ‘selalu’ mengikuti (30.6%) maupun yang mengaku ‘sering’ mengikuti (33.5%). Sementara itu, 26.6% lainnya menyatakan ‘jarang’ mengikuti kegiatan semacam itu. Hanya 5.8% saja anggota masyarakat yang mengaku tidak penah mengikuti kegiatan peringatan 17 Agustus di lingkungannya.</a:t>
            </a:r>
            <a:endParaRPr lang="id-ID" dirty="0">
              <a:latin typeface="+mj-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a:bodyPr>
          <a:lstStyle/>
          <a:p>
            <a:r>
              <a:rPr lang="id-ID" sz="2400" b="1" dirty="0" smtClean="0"/>
              <a:t>Grafik 29: Sikap responden terhadap kritik negara-negara Barat</a:t>
            </a:r>
            <a:endParaRPr lang="id-ID" sz="2400" b="1" dirty="0"/>
          </a:p>
        </p:txBody>
      </p:sp>
      <p:pic>
        <p:nvPicPr>
          <p:cNvPr id="6" name="Picture 2" descr="D:\setaraINSTITUTE\kebansaan dan kinerja pemerintah\grafik\Graphic22.jpg"/>
          <p:cNvPicPr>
            <a:picLocks noGrp="1" noChangeAspect="1" noChangeArrowheads="1"/>
          </p:cNvPicPr>
          <p:nvPr>
            <p:ph idx="1"/>
          </p:nvPr>
        </p:nvPicPr>
        <p:blipFill>
          <a:blip r:embed="rId2" cstate="print"/>
          <a:srcRect/>
          <a:stretch>
            <a:fillRect/>
          </a:stretch>
        </p:blipFill>
        <p:spPr bwMode="auto">
          <a:xfrm>
            <a:off x="1295400" y="1695583"/>
            <a:ext cx="6400800" cy="3542428"/>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389120"/>
          </a:xfrm>
        </p:spPr>
        <p:txBody>
          <a:bodyPr>
            <a:normAutofit fontScale="92500" lnSpcReduction="10000"/>
          </a:bodyPr>
          <a:lstStyle/>
          <a:p>
            <a:pPr marL="0" indent="0" algn="just">
              <a:buNone/>
            </a:pPr>
            <a:r>
              <a:rPr lang="id-ID" dirty="0" smtClean="0">
                <a:latin typeface="+mj-lt"/>
              </a:rPr>
              <a:t>Masyarakat Indonesia rupanya bukan penganut paham nasionalisme chauvinis. Pandangan </a:t>
            </a:r>
            <a:r>
              <a:rPr lang="id-ID" i="1" dirty="0" smtClean="0">
                <a:latin typeface="+mj-lt"/>
              </a:rPr>
              <a:t>“Right or wrong is my country” </a:t>
            </a:r>
            <a:r>
              <a:rPr lang="id-ID" dirty="0" smtClean="0">
                <a:latin typeface="+mj-lt"/>
              </a:rPr>
              <a:t>agaknya jauh dari pandangan hidup masyarakat Indonesia</a:t>
            </a:r>
            <a:r>
              <a:rPr lang="id-ID" i="1" dirty="0" smtClean="0">
                <a:latin typeface="+mj-lt"/>
              </a:rPr>
              <a:t>. </a:t>
            </a:r>
            <a:r>
              <a:rPr lang="id-ID" dirty="0" smtClean="0">
                <a:latin typeface="+mj-lt"/>
              </a:rPr>
              <a:t>Survei ini memperlihatkan bahwa sikap masyarakat Indonesia relatif terbuka atau moderat dalam merespon kritik yang dilakukan pihak asing terhadap negara RI, baik dengan alasan mempelajarinya terlebih dulu sebelum mengambil sikap (45.1%) ataupun yang langsung dapat menerima kritik secara apa adanya (18.2%). Hanya sebagian kecil saja anggota masyarakat (13.1%) yang langsung menyatakan tolakannya dengan alasan: pasti terdapat agenda terselubung di balik kritik tersebut.</a:t>
            </a:r>
            <a:endParaRPr lang="id-ID" i="1" dirty="0">
              <a:latin typeface="+mj-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id-ID" sz="2400" b="1" dirty="0" smtClean="0"/>
              <a:t>Grafik 30: Kesediaan untuk ikut wajib militer, jika terjadi serbuan asing ke wilayah RI dalam rangka membela negara</a:t>
            </a:r>
            <a:br>
              <a:rPr lang="id-ID" sz="2400" b="1" dirty="0" smtClean="0"/>
            </a:br>
            <a:endParaRPr lang="en-US" sz="2400" b="1" dirty="0"/>
          </a:p>
        </p:txBody>
      </p:sp>
      <p:sp>
        <p:nvSpPr>
          <p:cNvPr id="5" name="TextBox 4"/>
          <p:cNvSpPr txBox="1"/>
          <p:nvPr/>
        </p:nvSpPr>
        <p:spPr>
          <a:xfrm>
            <a:off x="2895600" y="1752600"/>
            <a:ext cx="3886200" cy="369332"/>
          </a:xfrm>
          <a:prstGeom prst="rect">
            <a:avLst/>
          </a:prstGeom>
          <a:noFill/>
        </p:spPr>
        <p:txBody>
          <a:bodyPr wrap="square" rtlCol="0">
            <a:spAutoFit/>
          </a:bodyPr>
          <a:lstStyle/>
          <a:p>
            <a:endParaRPr lang="en-US" dirty="0"/>
          </a:p>
        </p:txBody>
      </p:sp>
      <p:pic>
        <p:nvPicPr>
          <p:cNvPr id="7" name="Picture 2" descr="D:\setaraINSTITUTE\kebansaan dan kinerja pemerintah\grafik\Graphic23.jpg"/>
          <p:cNvPicPr>
            <a:picLocks noGrp="1" noChangeAspect="1" noChangeArrowheads="1"/>
          </p:cNvPicPr>
          <p:nvPr>
            <p:ph idx="1"/>
          </p:nvPr>
        </p:nvPicPr>
        <p:blipFill>
          <a:blip r:embed="rId2" cstate="print"/>
          <a:srcRect/>
          <a:stretch>
            <a:fillRect/>
          </a:stretch>
        </p:blipFill>
        <p:spPr bwMode="auto">
          <a:xfrm>
            <a:off x="3048000" y="1752600"/>
            <a:ext cx="3724843" cy="47244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389120"/>
          </a:xfrm>
        </p:spPr>
        <p:txBody>
          <a:bodyPr>
            <a:normAutofit/>
          </a:bodyPr>
          <a:lstStyle/>
          <a:p>
            <a:pPr marL="0" indent="0" algn="just">
              <a:buNone/>
            </a:pPr>
            <a:r>
              <a:rPr lang="id-ID" dirty="0" smtClean="0">
                <a:latin typeface="+mj-lt"/>
              </a:rPr>
              <a:t>Kesadaran bela negara dalam bentuk ikut dalam wajib militer manakala terjadi invasi militer asing ke wilayah Indonesia ternyata cukup tinggi. Terdapat keinginan yang cukup kuat di kalangan masyarakat untuk ikut serta dalam bela negara. Hal ini antara lain diperlihatkan oleh sebagian besar responden (64%) yang menyatakan kesediaannya untuk ikut wajib militer dalam rangka bela negara. Meski jumlahnya cukup lumayan, namun mereka yang merasa keberatan untuk ikut serta dalam wajib militer (26.1%) jauh lebih kecil dibandingkan dengan menyatakan kesediaannya.</a:t>
            </a:r>
            <a:endParaRPr lang="id-ID" dirty="0">
              <a:latin typeface="+mj-l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id-ID" sz="3200" b="1" dirty="0" smtClean="0"/>
              <a:t>Kesimpulan Pilar IV: NKRI</a:t>
            </a:r>
            <a:endParaRPr lang="id-ID" sz="3200" b="1" dirty="0"/>
          </a:p>
        </p:txBody>
      </p:sp>
      <p:sp>
        <p:nvSpPr>
          <p:cNvPr id="3" name="Content Placeholder 2"/>
          <p:cNvSpPr>
            <a:spLocks noGrp="1"/>
          </p:cNvSpPr>
          <p:nvPr>
            <p:ph idx="1"/>
          </p:nvPr>
        </p:nvSpPr>
        <p:spPr>
          <a:xfrm>
            <a:off x="457200" y="1600200"/>
            <a:ext cx="8229600" cy="4389120"/>
          </a:xfrm>
        </p:spPr>
        <p:txBody>
          <a:bodyPr>
            <a:normAutofit fontScale="70000" lnSpcReduction="20000"/>
          </a:bodyPr>
          <a:lstStyle/>
          <a:p>
            <a:pPr algn="just"/>
            <a:r>
              <a:rPr lang="id-ID" dirty="0" smtClean="0">
                <a:latin typeface="+mj-lt"/>
              </a:rPr>
              <a:t>Masyarakat Indonesia rupanya memiliki  kesetiaan yang cukup tinggi kepada negara dan bangsanya. Mereka tidak saja dapat menerima fakta sepenuhnya bahwa bangsa ini beranekaragam dan bersedia untuk hidup rukun di tengah-tengah perbedaan yang ada, tetapi juga memiliki antusiasme yang cukup tinggi untuk selalu mengenang hari kelahiran negaranya melalui keikutsertaan dalam setiap perayaan ulang tahun kemerdekaan. Lebih dari itu, mereka juga tidak merasa keberatan untuk memasuki wajib militer dalam rangka bela negara manakala tejadi serbuan militer asing ke Indonesia.</a:t>
            </a:r>
          </a:p>
          <a:p>
            <a:pPr algn="just"/>
            <a:r>
              <a:rPr lang="id-ID" dirty="0" smtClean="0">
                <a:latin typeface="+mj-lt"/>
              </a:rPr>
              <a:t>Namun demikian, meski masyarakat menunjukkan kesetiaan kepada bangsa dan negaranya, rasa kebangsaan mereka bukanlah sejenis ultra-nasionalisme (</a:t>
            </a:r>
            <a:r>
              <a:rPr lang="id-ID" i="1" dirty="0" smtClean="0">
                <a:latin typeface="+mj-lt"/>
              </a:rPr>
              <a:t>chauvinis</a:t>
            </a:r>
            <a:r>
              <a:rPr lang="id-ID" dirty="0" smtClean="0">
                <a:latin typeface="+mj-lt"/>
              </a:rPr>
              <a:t>).  Mereka, misalnya,  tidak merasa keberatan seandainya negara-negara-negara asing melancarkan kritik terhadap Indonesia.</a:t>
            </a:r>
          </a:p>
          <a:p>
            <a:pPr algn="just"/>
            <a:r>
              <a:rPr lang="id-ID" dirty="0" smtClean="0">
                <a:latin typeface="+mj-lt"/>
              </a:rPr>
              <a:t>Di sisi lain survei ini juga memperlihatkan bahwa masyarakat melihat adanya ancaman bagi keutuhan NKRI. Di antara potensi ancaman terhadap keutuhan NKRI itu antara lain adalah munculnya pertikaian antar kelompok masyarakat berbasis etnis dan agama.</a:t>
            </a:r>
          </a:p>
          <a:p>
            <a:pPr algn="just"/>
            <a:endParaRPr lang="id-ID" dirty="0">
              <a:latin typeface="+mj-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id-ID" sz="4800" b="1" dirty="0" smtClean="0">
                <a:latin typeface="+mj-lt"/>
              </a:rPr>
              <a:t>2</a:t>
            </a:r>
          </a:p>
          <a:p>
            <a:pPr algn="ctr">
              <a:buNone/>
            </a:pPr>
            <a:r>
              <a:rPr lang="id-ID" sz="3600" b="1" dirty="0" smtClean="0">
                <a:latin typeface="+mj-lt"/>
              </a:rPr>
              <a:t>AHMADIYAH </a:t>
            </a:r>
          </a:p>
          <a:p>
            <a:pPr algn="ctr">
              <a:buNone/>
            </a:pPr>
            <a:r>
              <a:rPr lang="id-ID" sz="3600" b="1" dirty="0" smtClean="0">
                <a:latin typeface="+mj-lt"/>
              </a:rPr>
              <a:t>PADA HUT KE-66 REPUBLIK INDONESIA</a:t>
            </a:r>
            <a:endParaRPr lang="en-US" sz="3600"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id-ID" sz="2400" b="1" dirty="0" smtClean="0"/>
              <a:t>Grafik 1: Jenis Kelamin Responden</a:t>
            </a:r>
            <a:endParaRPr lang="en-US" sz="2400" b="1" dirty="0"/>
          </a:p>
        </p:txBody>
      </p:sp>
      <p:pic>
        <p:nvPicPr>
          <p:cNvPr id="8194" name="Picture 2" descr="D:\setaraINSTITUTE\kebansaan dan kinerja pemerintah\grafik\Graphic40.jpg"/>
          <p:cNvPicPr>
            <a:picLocks noGrp="1" noChangeAspect="1" noChangeArrowheads="1"/>
          </p:cNvPicPr>
          <p:nvPr>
            <p:ph idx="1"/>
          </p:nvPr>
        </p:nvPicPr>
        <p:blipFill>
          <a:blip r:embed="rId2" cstate="print"/>
          <a:stretch>
            <a:fillRect/>
          </a:stretch>
        </p:blipFill>
        <p:spPr bwMode="auto">
          <a:xfrm>
            <a:off x="2294312" y="3126119"/>
            <a:ext cx="4555375" cy="2007524"/>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id-ID" sz="2800" b="1" dirty="0" smtClean="0"/>
              <a:t>Grafik 31: Tingkat pemahaman responden terhadap Ahmadiyah</a:t>
            </a:r>
            <a:endParaRPr lang="en-US" sz="2800" b="1" dirty="0"/>
          </a:p>
        </p:txBody>
      </p:sp>
      <p:pic>
        <p:nvPicPr>
          <p:cNvPr id="5" name="Picture 2" descr="D:\setaraINSTITUTE\kebansaan dan kinerja pemerintah\grafik\Graphic24.jpg"/>
          <p:cNvPicPr>
            <a:picLocks noGrp="1" noChangeAspect="1" noChangeArrowheads="1"/>
          </p:cNvPicPr>
          <p:nvPr>
            <p:ph idx="1"/>
          </p:nvPr>
        </p:nvPicPr>
        <p:blipFill>
          <a:blip r:embed="rId2" cstate="print"/>
          <a:srcRect/>
          <a:stretch>
            <a:fillRect/>
          </a:stretch>
        </p:blipFill>
        <p:spPr bwMode="auto">
          <a:xfrm>
            <a:off x="1447800" y="1905000"/>
            <a:ext cx="6310881" cy="3369999"/>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normAutofit/>
          </a:bodyPr>
          <a:lstStyle/>
          <a:p>
            <a:pPr marL="0" indent="0" algn="just">
              <a:buNone/>
            </a:pPr>
            <a:r>
              <a:rPr lang="id-ID" dirty="0" smtClean="0">
                <a:latin typeface="+mj-lt"/>
              </a:rPr>
              <a:t>Ahmadiyah yang dalam berbagai laporan tentang Kondisi Kebebasan Beragama/ Berkeyakinan selalu menjadi korban pelanggaran, umumnya masyarakat</a:t>
            </a:r>
            <a:r>
              <a:rPr lang="id-ID" dirty="0" smtClean="0"/>
              <a:t> </a:t>
            </a:r>
            <a:r>
              <a:rPr lang="id-ID" dirty="0" smtClean="0">
                <a:latin typeface="+mj-lt"/>
              </a:rPr>
              <a:t>(60.9%) menyatakan tidak paham tentang isi  ajaran Ahmadiyah. Hanya sebagian kecil saja anggota masyarakat (15.3%) yang mengaku paham atau mengetahui ajaran Ahmadiyah. Temuan ini mengindikasikan bahwa berbagai isu pembubaran Ahmadiyah bisa saja semata-mata sebagai isu elitis kelompok tertentu saja.</a:t>
            </a:r>
          </a:p>
          <a:p>
            <a:pPr marL="0" indent="0" algn="just">
              <a:buNone/>
            </a:pPr>
            <a:endParaRPr lang="id-ID" dirty="0" smtClean="0">
              <a:latin typeface="+mj-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G</a:t>
            </a:r>
            <a:r>
              <a:rPr lang="id-ID" sz="2800" b="1" dirty="0" smtClean="0"/>
              <a:t>rafik 32: </a:t>
            </a:r>
            <a:br>
              <a:rPr lang="id-ID" sz="2800" b="1" dirty="0" smtClean="0"/>
            </a:br>
            <a:r>
              <a:rPr lang="id-ID" sz="2800" b="1" dirty="0" smtClean="0"/>
              <a:t>Ahmadiyah saudara seiman</a:t>
            </a:r>
            <a:endParaRPr lang="en-US" sz="2800" b="1" dirty="0"/>
          </a:p>
        </p:txBody>
      </p:sp>
      <p:pic>
        <p:nvPicPr>
          <p:cNvPr id="5" name="Picture 2" descr="D:\setaraINSTITUTE\kebansaan dan kinerja pemerintah\grafik\Graphic25.jpg"/>
          <p:cNvPicPr>
            <a:picLocks noGrp="1" noChangeAspect="1" noChangeArrowheads="1"/>
          </p:cNvPicPr>
          <p:nvPr>
            <p:ph idx="1"/>
          </p:nvPr>
        </p:nvPicPr>
        <p:blipFill>
          <a:blip r:embed="rId2" cstate="print"/>
          <a:srcRect/>
          <a:stretch>
            <a:fillRect/>
          </a:stretch>
        </p:blipFill>
        <p:spPr bwMode="auto">
          <a:xfrm>
            <a:off x="5029200" y="1066800"/>
            <a:ext cx="3827489" cy="548144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389120"/>
          </a:xfrm>
        </p:spPr>
        <p:txBody>
          <a:bodyPr>
            <a:normAutofit fontScale="85000" lnSpcReduction="10000"/>
          </a:bodyPr>
          <a:lstStyle/>
          <a:p>
            <a:pPr algn="just"/>
            <a:r>
              <a:rPr lang="id-ID" dirty="0" smtClean="0">
                <a:latin typeface="+mj-lt"/>
              </a:rPr>
              <a:t>Anggapan anggota masyarakat bahwa ajaran Ahmadiyah adalah berbeda agaknya membuat mereka (52.6%) menempatkan para pengikut aliran ini bukan sebagai saudara seiman. Pandangan semacam ini agaknya ‘cukup wajar’—setidaknya berdasarkan atas apa yang mereka yakini sebagai ‘kebenaran’ ajaran agama yang mereka anut. Hanya sebagian kecil saja (13.7%) yang menganggap bahwa para penganut ajaran Ahmadiyah sebagai saudara seiman. </a:t>
            </a:r>
          </a:p>
          <a:p>
            <a:pPr algn="just"/>
            <a:r>
              <a:rPr lang="id-ID" dirty="0" smtClean="0">
                <a:latin typeface="+mj-lt"/>
              </a:rPr>
              <a:t>Di sisi lain, meski prosentasenya kecil, tidak sedikit pula anggota masyarakat (33.8%) yang tidak dapat menentukan sikapnya terkait dengan persoalan ini: apakah para penganut ajaran Ahmadiyah merupakan saudara seiman atau bukan. Jawaban ini mengindikasikan bahwa tidak sedikit kalangan muslim di tanah air yang tidak memiliki pengetahuan yang cukup memadai tentang ajaran Ahmadiyah.</a:t>
            </a:r>
            <a:endParaRPr lang="id-ID" dirty="0">
              <a:latin typeface="+mj-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3810000" cy="1429512"/>
          </a:xfrm>
        </p:spPr>
        <p:txBody>
          <a:bodyPr>
            <a:normAutofit/>
          </a:bodyPr>
          <a:lstStyle/>
          <a:p>
            <a:r>
              <a:rPr lang="id-ID" sz="2800" b="1" dirty="0" smtClean="0"/>
              <a:t>Grafik 33: Ahmadiyah </a:t>
            </a:r>
            <a:br>
              <a:rPr lang="id-ID" sz="2800" b="1" dirty="0" smtClean="0"/>
            </a:br>
            <a:r>
              <a:rPr lang="id-ID" sz="2800" b="1" dirty="0" smtClean="0"/>
              <a:t>di Indonesia sebagai </a:t>
            </a:r>
            <a:br>
              <a:rPr lang="id-ID" sz="2800" b="1" dirty="0" smtClean="0"/>
            </a:br>
            <a:r>
              <a:rPr lang="id-ID" sz="2800" b="1" dirty="0" smtClean="0"/>
              <a:t>saudara sebangsa</a:t>
            </a:r>
            <a:endParaRPr lang="en-US" sz="2800" b="1" dirty="0"/>
          </a:p>
        </p:txBody>
      </p:sp>
      <p:pic>
        <p:nvPicPr>
          <p:cNvPr id="5" name="Picture 2" descr="D:\setaraINSTITUTE\kebansaan dan kinerja pemerintah\grafik\Graphic26.jpg"/>
          <p:cNvPicPr>
            <a:picLocks noGrp="1" noChangeAspect="1" noChangeArrowheads="1"/>
          </p:cNvPicPr>
          <p:nvPr>
            <p:ph idx="1"/>
          </p:nvPr>
        </p:nvPicPr>
        <p:blipFill>
          <a:blip r:embed="rId2" cstate="print"/>
          <a:srcRect/>
          <a:stretch>
            <a:fillRect/>
          </a:stretch>
        </p:blipFill>
        <p:spPr bwMode="auto">
          <a:xfrm>
            <a:off x="4343400" y="962487"/>
            <a:ext cx="4364596" cy="5514513"/>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85000" lnSpcReduction="20000"/>
          </a:bodyPr>
          <a:lstStyle/>
          <a:p>
            <a:pPr algn="just"/>
            <a:r>
              <a:rPr lang="id-ID" dirty="0" smtClean="0">
                <a:latin typeface="+mj-lt"/>
              </a:rPr>
              <a:t>Menarik, bahwa meski mayoritas responden muslim menyatakan bahwa para penganut Ahmadiyah bukan merupakan saudara seiman, namun mayoritas dari mereka (68.1%) beranggapan bahwa warga Ahmadiyah merupakan saudara sebangsa. Sementara itu, jumlah yang berpandangan sebaliknya sangat kecil (11.0%). Menarik jika dibandingkan dengan jawaban sebelumnya, di mana tolakan terhadap warga Ahmadiyah sebagai saudara seiman dinyatakan oleh 52.6% responden Muslim.  Namun,  responden yang sama justru memiliki tingkat penerimaan yang lebih tinggi (68.1%) terhadap warga Ahmadiyah sebagai bagian dari saudara sebangsa.</a:t>
            </a:r>
          </a:p>
          <a:p>
            <a:pPr algn="just"/>
            <a:r>
              <a:rPr lang="id-ID" dirty="0" smtClean="0">
                <a:latin typeface="+mj-lt"/>
              </a:rPr>
              <a:t>Fenomena ini memperlihatkan bahwa responden umumnya dapat memilah sikap keagamaan di satu sisi dengan sikap kebangsaan di sisi lain. Atau dengan kata lain, pandangan responden yang memposisikan para penganut ajaran Ahmadiyah sebagai berbeda ternyata tidak menghalangi responden untuk memposisikan mereka sebagai saudara sebangsa. Inilah yang dapat menjadi titik tolak penyelenggara negara dalam menangani masalah Ahmadiyah di Indonesia.</a:t>
            </a:r>
            <a:endParaRPr lang="id-ID" dirty="0">
              <a:latin typeface="+mj-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800" b="1" dirty="0" smtClean="0"/>
              <a:t>Grafik 34: Hubungan sosial  responden yang sebaiknya dibangun dengan Ahmadiyah</a:t>
            </a:r>
            <a:endParaRPr lang="en-US" sz="2800" b="1" dirty="0"/>
          </a:p>
        </p:txBody>
      </p:sp>
      <p:pic>
        <p:nvPicPr>
          <p:cNvPr id="6" name="Picture 3" descr="D:\setaraINSTITUTE\kebansaan dan kinerja pemerintah\grafik\Graphic27.jpg"/>
          <p:cNvPicPr>
            <a:picLocks noGrp="1" noChangeAspect="1" noChangeArrowheads="1"/>
          </p:cNvPicPr>
          <p:nvPr>
            <p:ph idx="1"/>
          </p:nvPr>
        </p:nvPicPr>
        <p:blipFill>
          <a:blip r:embed="rId2" cstate="print"/>
          <a:srcRect/>
          <a:stretch>
            <a:fillRect/>
          </a:stretch>
        </p:blipFill>
        <p:spPr bwMode="auto">
          <a:xfrm>
            <a:off x="2590800" y="1905000"/>
            <a:ext cx="4800600" cy="48006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rmAutofit/>
          </a:bodyPr>
          <a:lstStyle/>
          <a:p>
            <a:pPr marL="0" indent="0" algn="just">
              <a:buNone/>
            </a:pPr>
            <a:r>
              <a:rPr lang="id-ID" dirty="0" smtClean="0">
                <a:latin typeface="+mj-lt"/>
              </a:rPr>
              <a:t>Konsisten dengan sikap terhadap pengikut aliran Ahmadiyah yang diposisikan sebagai saudara sebangsa, dalam kehidupan sehari-hari, sebagian besar masyarakat (51.5%) rupanya juga tidak ingin terjadi semacam segregasi sosial dengan warga Ahamdiyah. Dalam bermasyarakat, mereka pada umumnya dapat menerima hidup berdampingan secara damai (</a:t>
            </a:r>
            <a:r>
              <a:rPr lang="id-ID" i="1" dirty="0" smtClean="0">
                <a:latin typeface="+mj-lt"/>
              </a:rPr>
              <a:t>peaceful co-existence</a:t>
            </a:r>
            <a:r>
              <a:rPr lang="id-ID" dirty="0" smtClean="0">
                <a:latin typeface="+mj-lt"/>
              </a:rPr>
              <a:t>) dengan warga Ahamdiyah. Hanya sebagian kecil saja (15.2%) yang memandang perlu ada jarak antara mereka sebagai Muslim kebanyakan dengan para jemaat Ahmadiyah.</a:t>
            </a:r>
            <a:endParaRPr lang="id-ID" dirty="0">
              <a:latin typeface="+mj-l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id-ID" sz="3200" b="1" dirty="0" smtClean="0"/>
              <a:t>Kesimpulan tentang Ahmadiyah</a:t>
            </a:r>
            <a:endParaRPr lang="en-US" sz="3200" b="1" dirty="0"/>
          </a:p>
        </p:txBody>
      </p:sp>
      <p:sp>
        <p:nvSpPr>
          <p:cNvPr id="3" name="Content Placeholder 2"/>
          <p:cNvSpPr>
            <a:spLocks noGrp="1"/>
          </p:cNvSpPr>
          <p:nvPr>
            <p:ph idx="1"/>
          </p:nvPr>
        </p:nvSpPr>
        <p:spPr/>
        <p:txBody>
          <a:bodyPr>
            <a:normAutofit fontScale="85000" lnSpcReduction="20000"/>
          </a:bodyPr>
          <a:lstStyle/>
          <a:p>
            <a:pPr algn="just"/>
            <a:r>
              <a:rPr lang="id-ID" dirty="0" smtClean="0">
                <a:latin typeface="+mj-lt"/>
              </a:rPr>
              <a:t>Secara umum masyarakat, khususnya yang beragama Islam, mengaku tidak mengetahui tentang ajaran Ahmadiyah. Tetapi, terkait dengan keyakinan masing-masing responden bahwa pada dasarnya Ahmadiyah adalah bukan saudara seiman. Pendapat ini merupakan refleksi dari </a:t>
            </a:r>
            <a:r>
              <a:rPr lang="id-ID" i="1" dirty="0" smtClean="0">
                <a:latin typeface="+mj-lt"/>
              </a:rPr>
              <a:t>truth claim </a:t>
            </a:r>
            <a:r>
              <a:rPr lang="id-ID" dirty="0" smtClean="0">
                <a:latin typeface="+mj-lt"/>
              </a:rPr>
              <a:t>yang ada dalam setiap agama/ keyakinan, dan karenanya wajar. </a:t>
            </a:r>
          </a:p>
          <a:p>
            <a:pPr algn="just"/>
            <a:r>
              <a:rPr lang="id-ID" dirty="0" smtClean="0">
                <a:latin typeface="+mj-lt"/>
              </a:rPr>
              <a:t>Namun demikian, masyarakat, di sisi yang lain, memposisikan para pengikut Ahmadiyah sebagai saudara sebangsa. Dengan demikian, terdapat dua </a:t>
            </a:r>
            <a:r>
              <a:rPr lang="id-ID" i="1" dirty="0" smtClean="0">
                <a:latin typeface="+mj-lt"/>
              </a:rPr>
              <a:t>standing position </a:t>
            </a:r>
            <a:r>
              <a:rPr lang="id-ID" dirty="0" smtClean="0">
                <a:latin typeface="+mj-lt"/>
              </a:rPr>
              <a:t>dari masyarakat terhadap Ahmadiyah. Yang pertama bertolak dari sudut pandang keyakinan agama, sementara yang kedua didasarkan atas kesamaan sebagai warga negara Indonesia. Terkait dengan posisinya sebagai warga negara Indonesia, masyarakat sama sekali tidak merasa keberatan untuk hidup berdampingan secara damai dengan para pengikut Ahmadiyah.</a:t>
            </a:r>
          </a:p>
          <a:p>
            <a:pPr algn="just"/>
            <a:endParaRPr lang="id-ID" dirty="0" smtClean="0">
              <a:latin typeface="+mj-lt"/>
            </a:endParaRPr>
          </a:p>
          <a:p>
            <a:pPr algn="just"/>
            <a:endParaRPr lang="id-ID" dirty="0">
              <a:latin typeface="+mj-l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89120"/>
          </a:xfrm>
        </p:spPr>
        <p:txBody>
          <a:bodyPr>
            <a:normAutofit/>
          </a:bodyPr>
          <a:lstStyle/>
          <a:p>
            <a:pPr algn="ctr">
              <a:buNone/>
            </a:pPr>
            <a:endParaRPr lang="id-ID" sz="3200" dirty="0" smtClean="0">
              <a:latin typeface="+mj-lt"/>
            </a:endParaRPr>
          </a:p>
          <a:p>
            <a:pPr algn="ctr"/>
            <a:endParaRPr lang="id-ID" sz="3200" dirty="0" smtClean="0">
              <a:latin typeface="+mj-lt"/>
            </a:endParaRPr>
          </a:p>
          <a:p>
            <a:pPr algn="ctr">
              <a:buNone/>
            </a:pPr>
            <a:r>
              <a:rPr lang="id-ID" sz="4800" b="1" dirty="0" smtClean="0">
                <a:latin typeface="+mj-lt"/>
              </a:rPr>
              <a:t>3</a:t>
            </a:r>
          </a:p>
          <a:p>
            <a:pPr algn="ctr">
              <a:buNone/>
            </a:pPr>
            <a:r>
              <a:rPr lang="id-ID" sz="3200" b="1" dirty="0" smtClean="0">
                <a:latin typeface="+mj-lt"/>
              </a:rPr>
              <a:t>PERSEPSI TERHADAP 66 TAHUN KEMERDEKAAN RI DAN KINERJA PEMERINTAH INDONESIA</a:t>
            </a:r>
            <a:endParaRPr lang="id-ID" sz="3200" b="1"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D:\setaraINSTITUTE\kebansaan dan kinerja pemerintah\grafik\Graphic41.jpg"/>
          <p:cNvPicPr>
            <a:picLocks noGrp="1" noChangeAspect="1" noChangeArrowheads="1"/>
          </p:cNvPicPr>
          <p:nvPr>
            <p:ph idx="1"/>
          </p:nvPr>
        </p:nvPicPr>
        <p:blipFill>
          <a:blip r:embed="rId2" cstate="print"/>
          <a:srcRect/>
          <a:stretch>
            <a:fillRect/>
          </a:stretch>
        </p:blipFill>
        <p:spPr bwMode="auto">
          <a:xfrm>
            <a:off x="3200400" y="1752600"/>
            <a:ext cx="3311525" cy="3892644"/>
          </a:xfrm>
          <a:prstGeom prst="rect">
            <a:avLst/>
          </a:prstGeom>
          <a:noFill/>
        </p:spPr>
      </p:pic>
      <p:sp>
        <p:nvSpPr>
          <p:cNvPr id="4" name="Title 1"/>
          <p:cNvSpPr>
            <a:spLocks noGrp="1"/>
          </p:cNvSpPr>
          <p:nvPr>
            <p:ph type="title"/>
          </p:nvPr>
        </p:nvSpPr>
        <p:spPr>
          <a:xfrm>
            <a:off x="457200" y="304800"/>
            <a:ext cx="8229600" cy="1143000"/>
          </a:xfrm>
        </p:spPr>
        <p:txBody>
          <a:bodyPr>
            <a:normAutofit/>
          </a:bodyPr>
          <a:lstStyle/>
          <a:p>
            <a:r>
              <a:rPr lang="id-ID" sz="2400" b="1" dirty="0" smtClean="0"/>
              <a:t>Grafik 2: Usia Responden</a:t>
            </a:r>
            <a:endParaRPr lang="en-US" sz="2400"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id-ID" sz="2400" b="1" dirty="0" smtClean="0"/>
              <a:t>Grafik 35: Tingkat capaian Indonesia di beberapa bidang sosial ekonomi pada usia ke-66 tahun</a:t>
            </a:r>
            <a:endParaRPr lang="en-US" sz="2400" b="1" dirty="0"/>
          </a:p>
        </p:txBody>
      </p:sp>
      <p:pic>
        <p:nvPicPr>
          <p:cNvPr id="6" name="Picture 2" descr="D:\setaraINSTITUTE\kebansaan dan kinerja pemerintah\grafik\Graphic28.jpg"/>
          <p:cNvPicPr>
            <a:picLocks noGrp="1" noChangeAspect="1" noChangeArrowheads="1"/>
          </p:cNvPicPr>
          <p:nvPr>
            <p:ph idx="1"/>
          </p:nvPr>
        </p:nvPicPr>
        <p:blipFill>
          <a:blip r:embed="rId2" cstate="print"/>
          <a:srcRect/>
          <a:stretch>
            <a:fillRect/>
          </a:stretch>
        </p:blipFill>
        <p:spPr bwMode="auto">
          <a:xfrm>
            <a:off x="762000" y="2209800"/>
            <a:ext cx="7604779" cy="36576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89120"/>
          </a:xfrm>
        </p:spPr>
        <p:txBody>
          <a:bodyPr>
            <a:normAutofit lnSpcReduction="10000"/>
          </a:bodyPr>
          <a:lstStyle/>
          <a:p>
            <a:pPr marL="0" indent="0" algn="just">
              <a:buNone/>
            </a:pPr>
            <a:r>
              <a:rPr lang="id-ID" dirty="0" smtClean="0">
                <a:latin typeface="+mj-lt"/>
              </a:rPr>
              <a:t>Di bidang sosial-ekonomi tampaknya tidak terdapat catatan positif yang dapat dibanggakan sejak kemerdekaan. Hampir semua bidang yang terkait dengan sosial-ekonomi masyarakat dinilai masih jauh memadai. Survei ini memperlihatkan rendahnya capaian (tingkat keberhasilan) di bidang pendidikan, kesehatan dan penyediaan lapangan kerja dibandingkan dengan pendapat yang sebaliknya. Adapun komposisi penilaian publik terhadap ke tiga bidang tersebut dengan membandingkan antara yang menyatakan berhasil dengan yang menyatakan gagal adalah sebagai berikut: pendidikan (60.2% vs 31.7%), kesehatan (60% vs 33.4%) dan penyediaan lapangan kerja (84.9% vs 6.2%).</a:t>
            </a:r>
            <a:endParaRPr lang="id-ID" dirty="0">
              <a:latin typeface="+mj-l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400" b="1" dirty="0" smtClean="0"/>
              <a:t>Grafik 36: Tingkat capaian Indonesia di beberapa bidang sipil politik pada usia ke-66 tahun</a:t>
            </a:r>
            <a:endParaRPr lang="en-US" sz="2400" b="1" dirty="0"/>
          </a:p>
        </p:txBody>
      </p:sp>
      <p:pic>
        <p:nvPicPr>
          <p:cNvPr id="6" name="Picture 2" descr="D:\setaraINSTITUTE\kebansaan dan kinerja pemerintah\grafik\Graphic29.jpg"/>
          <p:cNvPicPr>
            <a:picLocks noGrp="1" noChangeAspect="1" noChangeArrowheads="1"/>
          </p:cNvPicPr>
          <p:nvPr>
            <p:ph idx="1"/>
          </p:nvPr>
        </p:nvPicPr>
        <p:blipFill>
          <a:blip r:embed="rId2" cstate="print"/>
          <a:srcRect/>
          <a:stretch>
            <a:fillRect/>
          </a:stretch>
        </p:blipFill>
        <p:spPr bwMode="auto">
          <a:xfrm>
            <a:off x="1219200" y="1981200"/>
            <a:ext cx="6019800" cy="4345533"/>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89120"/>
          </a:xfrm>
        </p:spPr>
        <p:txBody>
          <a:bodyPr>
            <a:normAutofit fontScale="85000" lnSpcReduction="10000"/>
          </a:bodyPr>
          <a:lstStyle/>
          <a:p>
            <a:pPr algn="just"/>
            <a:r>
              <a:rPr lang="id-ID" dirty="0" smtClean="0">
                <a:latin typeface="+mj-lt"/>
              </a:rPr>
              <a:t>Capaian di bidang sosial-politik yang telah diraih Indonesia sejak kemerdekaan oleh masyarakat dinilai secara bervariasi. Dalam kebebasan individu dan kebebasan politik, capaian yang telah diraih Indonesia sejak era kemerdekaan tampaknya cukup memadai. Sebagian besar masyarakat menilai kebebasan individu (46.3%) dan kebebasan politik (46.8%) telah berhasil diraih Indonesia.</a:t>
            </a:r>
          </a:p>
          <a:p>
            <a:pPr algn="just"/>
            <a:r>
              <a:rPr lang="id-ID" dirty="0" smtClean="0">
                <a:latin typeface="+mj-lt"/>
              </a:rPr>
              <a:t>Namun untuk bidang penegakkan hukum, penciptaan birokrasi yang bersih dan perlindungan terhadap warga negara sebagian besar responden menyatakan pemerintah/ negara belum berhasil mencapai kemajuan yang berarti. Ini terlihat dari hasil survei yang memperlihatkan bahwa bidang penegakkan hukum (12.5%), penciptaan birokrasi yang bersih (9.7%) dan perlindungan terhadap warga negara (18.7%) masih terlalu rendah capaiannya dan jauh dari berhasil.</a:t>
            </a:r>
          </a:p>
          <a:p>
            <a:pPr algn="just"/>
            <a:endParaRPr lang="id-ID" dirty="0">
              <a:latin typeface="+mj-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id-ID" sz="2800" b="1" dirty="0" smtClean="0"/>
              <a:t>Grafik 37: Masalah yang dihadapi bangsa Indonesia dewasa ini</a:t>
            </a:r>
            <a:endParaRPr lang="id-ID" sz="2800" b="1" dirty="0"/>
          </a:p>
        </p:txBody>
      </p:sp>
      <p:pic>
        <p:nvPicPr>
          <p:cNvPr id="6" name="Picture 2" descr="D:\setaraINSTITUTE\kebansaan dan kinerja pemerintah\grafik\Graphic30.jpg"/>
          <p:cNvPicPr>
            <a:picLocks noGrp="1" noChangeAspect="1" noChangeArrowheads="1"/>
          </p:cNvPicPr>
          <p:nvPr>
            <p:ph idx="1"/>
          </p:nvPr>
        </p:nvPicPr>
        <p:blipFill>
          <a:blip r:embed="rId2" cstate="print"/>
          <a:srcRect/>
          <a:stretch>
            <a:fillRect/>
          </a:stretch>
        </p:blipFill>
        <p:spPr bwMode="auto">
          <a:xfrm>
            <a:off x="1600200" y="1981200"/>
            <a:ext cx="5980303" cy="4309847"/>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389120"/>
          </a:xfrm>
        </p:spPr>
        <p:txBody>
          <a:bodyPr>
            <a:normAutofit/>
          </a:bodyPr>
          <a:lstStyle/>
          <a:p>
            <a:pPr marL="0" indent="0" algn="just">
              <a:buNone/>
            </a:pPr>
            <a:r>
              <a:rPr lang="id-ID" sz="2400" dirty="0" smtClean="0">
                <a:latin typeface="+mj-lt"/>
              </a:rPr>
              <a:t>Lebih dari faktor-faktor lainnya, kemiskinan merupakan persoalan terpenting yang tengah dihadapi oleh bangsa Indonesia dewasa ini. Hal ini terungkap dari pandangan sebagian besar responden yang menganggap kemiskinan (36.5%) sebagai persoalan yang  paling penting yang dihadapi bangsa Indonesia. Permasalahan berikutnya bagi bangsa Indonesia di mata responden secara berturut-turut adalah: KKN (26.8%), pengangguran (9.3%), tingginya harga sembako (8.9%), kekurangpedulian pemimpin pada rakyat (5.4%), tingginya biaya pendidikan (2.8%) serta buruknya pelayanan aparat pemerintah (1.5%).</a:t>
            </a:r>
            <a:endParaRPr lang="id-ID" sz="2400" dirty="0">
              <a:latin typeface="+mj-l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id-ID" sz="2400" b="1" dirty="0" smtClean="0"/>
              <a:t>Grafik 38: Bidang-bidang yang menjadi prestasi Pemerintahan</a:t>
            </a:r>
            <a:endParaRPr lang="id-ID" sz="2400" b="1" dirty="0"/>
          </a:p>
        </p:txBody>
      </p:sp>
      <p:pic>
        <p:nvPicPr>
          <p:cNvPr id="6" name="Picture 2" descr="D:\setaraINSTITUTE\kebansaan dan kinerja pemerintah\grafik\Graphic31.jpg"/>
          <p:cNvPicPr>
            <a:picLocks noGrp="1" noChangeAspect="1" noChangeArrowheads="1"/>
          </p:cNvPicPr>
          <p:nvPr>
            <p:ph idx="1"/>
          </p:nvPr>
        </p:nvPicPr>
        <p:blipFill>
          <a:blip r:embed="rId2" cstate="print"/>
          <a:srcRect/>
          <a:stretch>
            <a:fillRect/>
          </a:stretch>
        </p:blipFill>
        <p:spPr bwMode="auto">
          <a:xfrm>
            <a:off x="1371600" y="1905000"/>
            <a:ext cx="6819732" cy="3913632"/>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389120"/>
          </a:xfrm>
        </p:spPr>
        <p:txBody>
          <a:bodyPr>
            <a:normAutofit/>
          </a:bodyPr>
          <a:lstStyle/>
          <a:p>
            <a:pPr marL="0" indent="0" algn="just">
              <a:buNone/>
            </a:pPr>
            <a:r>
              <a:rPr lang="id-ID" dirty="0" smtClean="0">
                <a:latin typeface="+mj-lt"/>
              </a:rPr>
              <a:t>Dari berbagai bidang yang ada, pemberantasan terorisme dianggap merupakan prestasi pemerintah yang paling menonjol di mata masyarakat (48.3%). Di samping itu, pemerintah juga dinilai punya prestasi di bidang pertumbuhan ekonomi (11%), membangun sistem demokrasi (9.8%) serta penanganan konflik sosial (5.4%). Bidang-bidang lain yang dipandang merupakan prestasi pemerintah umumnya berada di bawah 5%.</a:t>
            </a:r>
            <a:endParaRPr lang="id-ID" dirty="0">
              <a:latin typeface="+mj-l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400" b="1" dirty="0" smtClean="0"/>
              <a:t>Grafik 39: Bidang-bidang yang paling tidak berhasil dari pemerintahan</a:t>
            </a:r>
            <a:endParaRPr lang="id-ID" sz="2400" b="1" dirty="0"/>
          </a:p>
        </p:txBody>
      </p:sp>
      <p:pic>
        <p:nvPicPr>
          <p:cNvPr id="6" name="Picture 2" descr="D:\setaraINSTITUTE\kebansaan dan kinerja pemerintah\grafik\Graphic32.jpg"/>
          <p:cNvPicPr>
            <a:picLocks noGrp="1" noChangeAspect="1" noChangeArrowheads="1"/>
          </p:cNvPicPr>
          <p:nvPr>
            <p:ph idx="1"/>
          </p:nvPr>
        </p:nvPicPr>
        <p:blipFill>
          <a:blip r:embed="rId2" cstate="print"/>
          <a:srcRect/>
          <a:stretch>
            <a:fillRect/>
          </a:stretch>
        </p:blipFill>
        <p:spPr bwMode="auto">
          <a:xfrm>
            <a:off x="1143000" y="2133600"/>
            <a:ext cx="6835437" cy="4235196"/>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257800"/>
          </a:xfrm>
        </p:spPr>
        <p:txBody>
          <a:bodyPr>
            <a:noAutofit/>
          </a:bodyPr>
          <a:lstStyle/>
          <a:p>
            <a:pPr algn="just"/>
            <a:r>
              <a:rPr lang="id-ID" sz="2000" dirty="0" smtClean="0">
                <a:latin typeface="+mj-lt"/>
              </a:rPr>
              <a:t>Hampir setengah dari anggota masyarakat (49.7%) menyatakan bahwa upaya pemberantasan korupsi merupakan bidang kerja yang paling tidak berhasil dilakukan oleh pemerintah. Bidang berikutnya adalah penyediaan lapangan kerja (28.7), melindungi warga negara (5.6%) dan menciptakan rasa aman (3.0%).</a:t>
            </a:r>
          </a:p>
          <a:p>
            <a:pPr algn="just"/>
            <a:r>
              <a:rPr lang="id-ID" sz="2000" dirty="0" smtClean="0">
                <a:latin typeface="+mj-lt"/>
              </a:rPr>
              <a:t>Yang menarik dari temuan survei ini adalah bahwa publik telah menempatkan pemberantasan korupsi sebagai bidang yang paling tidak berhasil dilakukan pemerintah. Namun demikian, dipandang perlu untuk menilai secara berhati-hati terhadap opini semacam ini. Meski harus diakui bahwa terdapat upaya-upaya pemberantasan korupsi -terlepas dari efektifitas dan dampaknya- namun penyelenggaraan survei ini sendiri berlangsung di tengah-tengah gencarnya pemberitaan media seputar M. Nazaruddin mantan Bendahara Umum Partai Demokrat, yang saat ini berstatus sebagai tersangka dalam berbagai kasus mafia anggaran. Oleh karenanya, boleh jadi efek pemberitaan tersebut sedemikian rupa telah ikut membentuk persepsi publik terhadap kinerja pemerintah terkait dengan bidang pemberantasan korupsi.</a:t>
            </a:r>
            <a:endParaRPr lang="id-ID" sz="20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setaraINSTITUTE\kebansaan dan kinerja pemerintah\grafik\Graphic42.jpg"/>
          <p:cNvPicPr>
            <a:picLocks noGrp="1" noChangeAspect="1" noChangeArrowheads="1"/>
          </p:cNvPicPr>
          <p:nvPr>
            <p:ph idx="1"/>
          </p:nvPr>
        </p:nvPicPr>
        <p:blipFill>
          <a:blip r:embed="rId2" cstate="print"/>
          <a:srcRect/>
          <a:stretch>
            <a:fillRect/>
          </a:stretch>
        </p:blipFill>
        <p:spPr bwMode="auto">
          <a:xfrm>
            <a:off x="1371600" y="1752600"/>
            <a:ext cx="6812935" cy="3525012"/>
          </a:xfrm>
          <a:prstGeom prst="rect">
            <a:avLst/>
          </a:prstGeom>
          <a:noFill/>
        </p:spPr>
      </p:pic>
      <p:sp>
        <p:nvSpPr>
          <p:cNvPr id="5" name="Title 1"/>
          <p:cNvSpPr>
            <a:spLocks noGrp="1"/>
          </p:cNvSpPr>
          <p:nvPr>
            <p:ph type="title"/>
          </p:nvPr>
        </p:nvSpPr>
        <p:spPr>
          <a:xfrm>
            <a:off x="457200" y="304800"/>
            <a:ext cx="8229600" cy="1143000"/>
          </a:xfrm>
        </p:spPr>
        <p:txBody>
          <a:bodyPr>
            <a:normAutofit/>
          </a:bodyPr>
          <a:lstStyle/>
          <a:p>
            <a:r>
              <a:rPr lang="id-ID" sz="2400" b="1" dirty="0" smtClean="0"/>
              <a:t>Grafik 3: Domisili Responden</a:t>
            </a:r>
            <a:endParaRPr lang="en-US" sz="2400"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400" b="1" dirty="0" smtClean="0"/>
              <a:t>Grafik 40: Penilaian terhadap pribadi Presiden Susilo Bambang Yudhoyono</a:t>
            </a:r>
            <a:endParaRPr lang="id-ID" sz="2400" b="1" dirty="0"/>
          </a:p>
        </p:txBody>
      </p:sp>
      <p:pic>
        <p:nvPicPr>
          <p:cNvPr id="6" name="Picture 2" descr="D:\setaraINSTITUTE\kebansaan dan kinerja pemerintah\grafik\Graphic33.jpg"/>
          <p:cNvPicPr>
            <a:picLocks noGrp="1" noChangeAspect="1" noChangeArrowheads="1"/>
          </p:cNvPicPr>
          <p:nvPr>
            <p:ph idx="1"/>
          </p:nvPr>
        </p:nvPicPr>
        <p:blipFill>
          <a:blip r:embed="rId2" cstate="print"/>
          <a:srcRect/>
          <a:stretch>
            <a:fillRect/>
          </a:stretch>
        </p:blipFill>
        <p:spPr bwMode="auto">
          <a:xfrm>
            <a:off x="1447800" y="2209800"/>
            <a:ext cx="6786674" cy="371094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389120"/>
          </a:xfrm>
        </p:spPr>
        <p:txBody>
          <a:bodyPr>
            <a:normAutofit/>
          </a:bodyPr>
          <a:lstStyle/>
          <a:p>
            <a:pPr marL="0" indent="0" algn="just">
              <a:buNone/>
            </a:pPr>
            <a:r>
              <a:rPr lang="id-ID" dirty="0" smtClean="0">
                <a:latin typeface="+mj-lt"/>
              </a:rPr>
              <a:t>Bagaimanakah kesan publik terhadap Presiden Soesilo Bambang Yudhoyono? Dari berbagai kesan yang muncul, sebagian terbesar (41.9%) menyatakan bahwa Presiden SBY adalah pemimpin yang ragu-ragu dalam mengambil keputusan. Sementara itu 22.5% yang lain berpendapat sebaliknya: Presiden SBY adalah seorang pemimpin yang tegas. Terdapat pula yang menyatakan bahwa Presiden SBY terlalu berkompromi dengan partai-partai politik anggota koalisi (13.4%) dan bahwa Presiden SBY memperhatikan kepentingan rakyat (9.7%).</a:t>
            </a:r>
            <a:endParaRPr lang="id-ID" dirty="0">
              <a:latin typeface="+mj-l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400" b="1" dirty="0" smtClean="0"/>
              <a:t>Grafik 41: Prestasi Presiden SBY dan bisa dikenang oleh bangsa Indonesia</a:t>
            </a:r>
            <a:endParaRPr lang="id-ID" sz="2400" b="1" dirty="0"/>
          </a:p>
        </p:txBody>
      </p:sp>
      <p:pic>
        <p:nvPicPr>
          <p:cNvPr id="6" name="Picture 2" descr="D:\setaraINSTITUTE\kebansaan dan kinerja pemerintah\grafik\Graphic34.jpg"/>
          <p:cNvPicPr>
            <a:picLocks noGrp="1" noChangeAspect="1" noChangeArrowheads="1"/>
          </p:cNvPicPr>
          <p:nvPr>
            <p:ph idx="1"/>
          </p:nvPr>
        </p:nvPicPr>
        <p:blipFill>
          <a:blip r:embed="rId2" cstate="print"/>
          <a:srcRect/>
          <a:stretch>
            <a:fillRect/>
          </a:stretch>
        </p:blipFill>
        <p:spPr bwMode="auto">
          <a:xfrm>
            <a:off x="1600200" y="2057400"/>
            <a:ext cx="6090031" cy="3678468"/>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normAutofit fontScale="85000" lnSpcReduction="20000"/>
          </a:bodyPr>
          <a:lstStyle/>
          <a:p>
            <a:pPr algn="just"/>
            <a:r>
              <a:rPr lang="id-ID" dirty="0" smtClean="0">
                <a:latin typeface="+mj-lt"/>
              </a:rPr>
              <a:t>Terdapat beberapa hal yang dinilai oleh publik merupakan catatan positif dan dapat dikenang dari kepemimpinan Presiden Soesilo Bambang Yudhoyono selama ini. Dari sejumlah catatan positif itu, memberantas terorisme menduduki tempat tertinggi (28.7%).  Berikutnya, catatan positif itu secara berturut-turut adalah pengembangan sistem demokrasi (19.6%), mencegah perpecahan di Indonesia (5.9%), pertumbuhan ekonomi (5.2%), dan mengupayakan perdamaian di Nangroe Aceh Darusalam (4.9%). </a:t>
            </a:r>
          </a:p>
          <a:p>
            <a:pPr algn="just"/>
            <a:r>
              <a:rPr lang="id-ID" dirty="0" smtClean="0">
                <a:latin typeface="+mj-lt"/>
              </a:rPr>
              <a:t>Sebagian lainnya (21%) beranggapan bahwa tidak terdapat catatan positif dari kepemimpinan Presiden Soesilo Bambang Yudhoyono selama ini.</a:t>
            </a:r>
          </a:p>
          <a:p>
            <a:pPr algn="just"/>
            <a:r>
              <a:rPr lang="id-ID" dirty="0" smtClean="0">
                <a:latin typeface="+mj-lt"/>
              </a:rPr>
              <a:t>Dengan persepsi semacam ini, sesungguhnya publik belum mencatat keberhasilan monumental SBY yang dapat menjadi </a:t>
            </a:r>
            <a:r>
              <a:rPr lang="id-ID" i="1" dirty="0" smtClean="0">
                <a:latin typeface="+mj-lt"/>
              </a:rPr>
              <a:t>legacy </a:t>
            </a:r>
            <a:r>
              <a:rPr lang="id-ID" dirty="0" smtClean="0">
                <a:latin typeface="+mj-lt"/>
              </a:rPr>
              <a:t>pascakepemimpinannya di tahun 2014.</a:t>
            </a:r>
            <a:endParaRPr lang="id-ID" dirty="0">
              <a:latin typeface="+mj-l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id-ID" sz="2000" b="1" dirty="0" smtClean="0"/>
              <a:t>Grafik 42: Presiden RI yang paling berhasil meningkatkan kesejahteraan rakyat </a:t>
            </a:r>
            <a:endParaRPr lang="id-ID" sz="2000" b="1" dirty="0"/>
          </a:p>
        </p:txBody>
      </p:sp>
      <p:pic>
        <p:nvPicPr>
          <p:cNvPr id="6" name="Picture 2" descr="D:\setaraINSTITUTE\kebansaan dan kinerja pemerintah\grafik\Graphic35.jpg"/>
          <p:cNvPicPr>
            <a:picLocks noGrp="1" noChangeAspect="1" noChangeArrowheads="1"/>
          </p:cNvPicPr>
          <p:nvPr>
            <p:ph idx="1"/>
          </p:nvPr>
        </p:nvPicPr>
        <p:blipFill>
          <a:blip r:embed="rId2" cstate="print"/>
          <a:srcRect/>
          <a:stretch>
            <a:fillRect/>
          </a:stretch>
        </p:blipFill>
        <p:spPr bwMode="auto">
          <a:xfrm>
            <a:off x="838200" y="2286000"/>
            <a:ext cx="7322358" cy="3404615"/>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Autofit/>
          </a:bodyPr>
          <a:lstStyle/>
          <a:p>
            <a:pPr algn="just"/>
            <a:r>
              <a:rPr lang="id-ID" sz="1600" dirty="0" smtClean="0">
                <a:latin typeface="+mj-lt"/>
              </a:rPr>
              <a:t>Meski pada era pasca Soeharto, panggung kekuasaan politik Indonesia telah menampilkan beberapa Presiden RI secara silih berganti dengan membawa berbagai kebijakan dan program kesejahteraan, namun sosok Soeharto hingga saat ini rupanya masih belum tergantikan di mata publik sebagai presiden yang paling berhasil meningkatkan kesejahteraan masyarakat.</a:t>
            </a:r>
          </a:p>
          <a:p>
            <a:pPr algn="just"/>
            <a:r>
              <a:rPr lang="id-ID" sz="1600" dirty="0" smtClean="0">
                <a:latin typeface="+mj-lt"/>
              </a:rPr>
              <a:t>Hasil survei ini memperlihatkan bahwa sebagian besar responden (64.6%) memandang H.M. Soeharto -lebih dari presiden manapun juga di Republik ini- sebagai sosok yang paling berhasil meningkatkan kesejahteraan masyarakat. Urutan berikutnya ditempati oleh Presiden RI pertama Soekarno (13.6%) yang kemudian diikuti oleh Presiden RI keenam Susilo Bambang Yudhoyono (9.9%), Presiden RI ketiga K.H. Abdurrahman Wahid (5.5%), Presiden RI kelima Megawati Soekarnoputri (2.5%) dan Presiden RI ketiga Prof. Dr. B.J. Habibie (1.7%).</a:t>
            </a:r>
          </a:p>
          <a:p>
            <a:pPr algn="just"/>
            <a:r>
              <a:rPr lang="id-ID" sz="1600" dirty="0" smtClean="0">
                <a:latin typeface="+mj-lt"/>
              </a:rPr>
              <a:t>Temuan ini, bagaimanapun, perlu disikapi dengan hati-hati.  Berbagai orde politik sepanjang reformasi agaknya gagal memberikan kepastian bagi masyarakat, khususnya di bidang kesejahteraan sosial-ekonomi.  Faktor ini boleh jadi membangkitkan kembali memori kolektif masyarakat untuk memposisikan sosok HM Soeharto sebagai Presiden yang paling berhasil meningkatkan kesejahteraan masyarakat. Di sisi lain, masyarakat agaknya juga kurang memperoleh informasi yang cukup memadai tentang era Orde Baru di bawah  kepemimpinan HM Soeharto yang meninggalkan catatan buruk terkait dengan otoritarianisme politik, pemusatan sumber-sumber ekonomi pada kroni dan keluarganya dan pelanggaran HAM.</a:t>
            </a:r>
            <a:endParaRPr lang="id-ID" sz="1600" dirty="0">
              <a:latin typeface="+mj-l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id-ID" sz="2000" b="1" dirty="0" smtClean="0"/>
              <a:t>Grafik 43: Kemampuan pemerintahan SBY menjaga kedaulatan wilayah Indonesia</a:t>
            </a:r>
            <a:endParaRPr lang="en-US" sz="2000" b="1" dirty="0"/>
          </a:p>
        </p:txBody>
      </p:sp>
      <p:pic>
        <p:nvPicPr>
          <p:cNvPr id="6" name="Picture 2" descr="D:\setaraINSTITUTE\kebansaan dan kinerja pemerintah\grafik\Graphic36.jpg"/>
          <p:cNvPicPr>
            <a:picLocks noGrp="1" noChangeAspect="1" noChangeArrowheads="1"/>
          </p:cNvPicPr>
          <p:nvPr>
            <p:ph idx="1"/>
          </p:nvPr>
        </p:nvPicPr>
        <p:blipFill>
          <a:blip r:embed="rId2" cstate="print"/>
          <a:srcRect/>
          <a:stretch>
            <a:fillRect/>
          </a:stretch>
        </p:blipFill>
        <p:spPr bwMode="auto">
          <a:xfrm>
            <a:off x="1524000" y="1676400"/>
            <a:ext cx="5638799" cy="3677477"/>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389120"/>
          </a:xfrm>
        </p:spPr>
        <p:txBody>
          <a:bodyPr>
            <a:normAutofit/>
          </a:bodyPr>
          <a:lstStyle/>
          <a:p>
            <a:pPr marL="0" indent="0" algn="just">
              <a:buNone/>
            </a:pPr>
            <a:r>
              <a:rPr lang="id-ID" dirty="0" smtClean="0">
                <a:latin typeface="+mj-lt"/>
              </a:rPr>
              <a:t>Dalam hal menjaga kedaulatan teritorial, pemerintah agaknya memiliki pekerjaan rumah yang tidak ringan. Terkait dengan soal ini publik sepertinya mengkhawatirkan kemampuan pemerintah. Hal ini terbukti dari pandangan responden di mana lebih dari setengah (50.9%) yang meragukan kemampuan pemerintah dalam menjaga kedaulatan wilayah RI. Meski jumlahnya lebih kecil, namun tidak sedikit pula yang merasa yakin (37.2%) bahwa pemerintah masih memiliki kemampuan untuk itu. </a:t>
            </a:r>
            <a:endParaRPr lang="id-ID" dirty="0">
              <a:latin typeface="+mj-l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id-ID" sz="3600" b="1" dirty="0" smtClean="0"/>
              <a:t>Kesimpulan Kinerja Pemerintahan</a:t>
            </a:r>
            <a:endParaRPr lang="id-ID" sz="3600" b="1" dirty="0"/>
          </a:p>
        </p:txBody>
      </p:sp>
      <p:sp>
        <p:nvSpPr>
          <p:cNvPr id="3" name="Content Placeholder 2"/>
          <p:cNvSpPr>
            <a:spLocks noGrp="1"/>
          </p:cNvSpPr>
          <p:nvPr>
            <p:ph idx="1"/>
          </p:nvPr>
        </p:nvSpPr>
        <p:spPr>
          <a:xfrm>
            <a:off x="457200" y="1447800"/>
            <a:ext cx="8229600" cy="5105400"/>
          </a:xfrm>
        </p:spPr>
        <p:txBody>
          <a:bodyPr>
            <a:noAutofit/>
          </a:bodyPr>
          <a:lstStyle/>
          <a:p>
            <a:pPr algn="just"/>
            <a:r>
              <a:rPr lang="id-ID" sz="1700" dirty="0" smtClean="0">
                <a:latin typeface="+mj-lt"/>
              </a:rPr>
              <a:t>Harus diakui bahwa selama 66 tahun merdeka Indonesia banyak mengalami kemajuan di berbagai bidang kehidupan. Namun, beberapa kemajuan yang telah berhasil diraih itu tidak merupakan pertanda bahwa masyarakat merasa puas terhadap kinerja para penyelenggaran negara yang memiliki tugas memikul amanat konstitusi untuk mengayomi dan mewujudkan keadilan bagi masyarakat Indonesia.  </a:t>
            </a:r>
          </a:p>
          <a:p>
            <a:pPr algn="just"/>
            <a:r>
              <a:rPr lang="id-ID" sz="1700" dirty="0" smtClean="0">
                <a:latin typeface="+mj-lt"/>
              </a:rPr>
              <a:t>Survei ini memperlihatkan bahwa kesejahteraan rakyat -sebagaimana yang diamanatkan oleh konstitusi- masih merupakan persoalan serius bagi bangsa ini. Catatan kritis masyarakat ini jelas mengindikasikan bahwa pemerintahan saat ini masih menghadapi tantangan besar. Boleh jadi pandangan ini mengkonfirmasi jawaban respoden sebelumnya terkait dengan inkonsistensi penerapan konstitusi. </a:t>
            </a:r>
          </a:p>
          <a:p>
            <a:pPr algn="just"/>
            <a:r>
              <a:rPr lang="id-ID" sz="1700" dirty="0" smtClean="0">
                <a:latin typeface="+mj-lt"/>
              </a:rPr>
              <a:t>Masih terdapat catatan positif terkait dengan capaian yang berhasil diraih selama 66 tahun merdeka.  Demokrasi dan kebebasan politik pada saat ini dipandang sebagai aspek positif yang telah berhasil dicapai Indonesia.</a:t>
            </a:r>
          </a:p>
          <a:p>
            <a:pPr algn="just"/>
            <a:r>
              <a:rPr lang="id-ID" sz="1700" dirty="0" smtClean="0">
                <a:latin typeface="+mj-lt"/>
              </a:rPr>
              <a:t>Namun demikian, terkait kepemimpinan SBY, selama dua periode menjabat sebagai presiden belum berhasil menciptakan capaian yang dapat menjadi legacy pascakepemimpinannya di tahun 2014. Bisa jadi, jika tidak ada terobosan signifikan dalam 3 tahun terakhir ini, SBY akan menjadi presiden tanpa legacy yang dapat dikenang publik, sebagaimana Soekarno dikenang sebagai Bapak Bangsa dan Soeharto sebagai Bapak Pembangunan.</a:t>
            </a:r>
          </a:p>
          <a:p>
            <a:pPr algn="just"/>
            <a:endParaRPr lang="id-ID" sz="1700" dirty="0" smtClean="0">
              <a:latin typeface="+mj-l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1874520"/>
          </a:xfrm>
        </p:spPr>
        <p:txBody>
          <a:bodyPr>
            <a:normAutofit/>
          </a:bodyPr>
          <a:lstStyle/>
          <a:p>
            <a:pPr algn="ctr">
              <a:buNone/>
            </a:pPr>
            <a:r>
              <a:rPr lang="id-ID" sz="4800" b="1" dirty="0" smtClean="0">
                <a:latin typeface="+mj-lt"/>
              </a:rPr>
              <a:t>4</a:t>
            </a:r>
          </a:p>
          <a:p>
            <a:pPr algn="ctr">
              <a:buNone/>
            </a:pPr>
            <a:r>
              <a:rPr lang="id-ID" sz="4000" b="1" dirty="0" smtClean="0">
                <a:latin typeface="+mj-lt"/>
              </a:rPr>
              <a:t>Pemberantasan Terorisme</a:t>
            </a:r>
            <a:endParaRPr lang="id-ID" sz="4000" b="1"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5094</TotalTime>
  <Words>6169</Words>
  <Application>Microsoft Office PowerPoint</Application>
  <PresentationFormat>On-screen Show (4:3)</PresentationFormat>
  <Paragraphs>199</Paragraphs>
  <Slides>112</Slides>
  <Notes>1</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Flow</vt:lpstr>
      <vt:lpstr>   SURVEI 10 PROPINSI  HUT KE-66 REPUBLIK INDONESIA: KEBANGSAAN DAN EVALUASI PEMERINTAHAN RI </vt:lpstr>
      <vt:lpstr>Slide 2</vt:lpstr>
      <vt:lpstr>1.1. Pengantar</vt:lpstr>
      <vt:lpstr>Slide 4</vt:lpstr>
      <vt:lpstr>1.2. Metodologi</vt:lpstr>
      <vt:lpstr>Slide 6</vt:lpstr>
      <vt:lpstr>Grafik 1: Jenis Kelamin Responden</vt:lpstr>
      <vt:lpstr>Grafik 2: Usia Responden</vt:lpstr>
      <vt:lpstr>Grafik 3: Domisili Responden</vt:lpstr>
      <vt:lpstr>Grafik 4: Pendidikan Responden</vt:lpstr>
      <vt:lpstr>Grafik 5: Agama Responden</vt:lpstr>
      <vt:lpstr>Grafik 6:  Pekerjaan  Responden</vt:lpstr>
      <vt:lpstr>Grafik 7: Penghasilan Kotor Per Bulan Responden</vt:lpstr>
      <vt:lpstr>Slide 14</vt:lpstr>
      <vt:lpstr>Slide 15</vt:lpstr>
      <vt:lpstr>Slide 16</vt:lpstr>
      <vt:lpstr>Slide 17</vt:lpstr>
      <vt:lpstr>Slide 18</vt:lpstr>
      <vt:lpstr>Slide 19</vt:lpstr>
      <vt:lpstr>Slide 20</vt:lpstr>
      <vt:lpstr>Grafik 10: Sikap terhadap upaya mengubah Pancasila</vt:lpstr>
      <vt:lpstr>Slide 22</vt:lpstr>
      <vt:lpstr>Grafik 11: Tingkat Persetujuan terhadap anggapan bahwa Pancasila saat ini telah diabaikan atau dilupakan</vt:lpstr>
      <vt:lpstr>Slide 24</vt:lpstr>
      <vt:lpstr>Grafik 12: Tokoh-tokoh di era reformasi yang dipandang konsisten memperjuangkan Pancasila sebagai ideologi negara?</vt:lpstr>
      <vt:lpstr>Slide 26</vt:lpstr>
      <vt:lpstr>Kesimpulan Pilar I: Pancasila</vt:lpstr>
      <vt:lpstr>  Grafik 13: Tingkat Pengetahuan tentang amandemen UUD 1945</vt:lpstr>
      <vt:lpstr>Slide 29</vt:lpstr>
      <vt:lpstr>Slide 30</vt:lpstr>
      <vt:lpstr>Grafik 14: Amandemen UUD 1945 telah menyimpang dari Naskah Asli dan harus kembali ke naskah asli </vt:lpstr>
      <vt:lpstr>Slide 32</vt:lpstr>
      <vt:lpstr>Grafik 15: Amandemen UUD Negara RI 1945 dalam menjawab persoalan bangsa</vt:lpstr>
      <vt:lpstr>Slide 34</vt:lpstr>
      <vt:lpstr>Grafik 16: Kesungguhan para pemimpin atau para penyelenggara Indonesia telah melaksanakan amanat dan ketentuan UUD Negara RI 1945?</vt:lpstr>
      <vt:lpstr>Slide 36</vt:lpstr>
      <vt:lpstr>Kesimpulan Pilar II: UUD Negara RI 1945</vt:lpstr>
      <vt:lpstr>Slide 38</vt:lpstr>
      <vt:lpstr> Grafik 17: Keberagaman bukan penghalang kerukunan</vt:lpstr>
      <vt:lpstr>Slide 40</vt:lpstr>
      <vt:lpstr> Grafik 18: Keberagaman/ kemajemukan Indonesia sedang terancam</vt:lpstr>
      <vt:lpstr>Slide 42</vt:lpstr>
      <vt:lpstr>Grafik 19: Tingkat kerukunan Indonesia 10 tahun mendatang</vt:lpstr>
      <vt:lpstr>Slide 44</vt:lpstr>
      <vt:lpstr>Grafik 20 : Persetujuan Responden tentang Nilai-nilai luhur bangsa</vt:lpstr>
      <vt:lpstr>Slide 46</vt:lpstr>
      <vt:lpstr>Grafik 21: Praktik Nilai-nilai luhur bangsa</vt:lpstr>
      <vt:lpstr>Grafik 22: Kesenjangan antara nilai dan praktik</vt:lpstr>
      <vt:lpstr>Slide 49</vt:lpstr>
      <vt:lpstr>Kesimpulan Pilar III: Bhinneka Tunggal Ika</vt:lpstr>
      <vt:lpstr>Slide 51</vt:lpstr>
      <vt:lpstr>Grafik 23: Ancaman terhadap keutuhan NKRI</vt:lpstr>
      <vt:lpstr>Slide 53</vt:lpstr>
      <vt:lpstr>Grafik 24: Penilaian responden terhadap otonomi daerah</vt:lpstr>
      <vt:lpstr>Slide 55</vt:lpstr>
      <vt:lpstr>Grafik 25: Penilaian responden Kepala Daerah harus berasal dari putra daerah</vt:lpstr>
      <vt:lpstr>Slide 57</vt:lpstr>
      <vt:lpstr>Grafik 26: Tingkat keyakinan terhadap keutuhan NKRI dalam 10 tahun mendatang</vt:lpstr>
      <vt:lpstr>Slide 59</vt:lpstr>
      <vt:lpstr>Grafik 27: Tokoh yang paling berjasa dalam mempersatukan NKRI</vt:lpstr>
      <vt:lpstr>Slide 61</vt:lpstr>
      <vt:lpstr>Grafik 28: Keikutsertaan responden dalam perayaan memperingati hari kemerdekaan tanggal 17 Agusutus? </vt:lpstr>
      <vt:lpstr>Slide 63</vt:lpstr>
      <vt:lpstr>Grafik 29: Sikap responden terhadap kritik negara-negara Barat</vt:lpstr>
      <vt:lpstr>Slide 65</vt:lpstr>
      <vt:lpstr>Grafik 30: Kesediaan untuk ikut wajib militer, jika terjadi serbuan asing ke wilayah RI dalam rangka membela negara </vt:lpstr>
      <vt:lpstr>Slide 67</vt:lpstr>
      <vt:lpstr>Kesimpulan Pilar IV: NKRI</vt:lpstr>
      <vt:lpstr>Slide 69</vt:lpstr>
      <vt:lpstr>Grafik 31: Tingkat pemahaman responden terhadap Ahmadiyah</vt:lpstr>
      <vt:lpstr>Slide 71</vt:lpstr>
      <vt:lpstr>Grafik 32:  Ahmadiyah saudara seiman</vt:lpstr>
      <vt:lpstr>Slide 73</vt:lpstr>
      <vt:lpstr>Grafik 33: Ahmadiyah  di Indonesia sebagai  saudara sebangsa</vt:lpstr>
      <vt:lpstr>Slide 75</vt:lpstr>
      <vt:lpstr>Grafik 34: Hubungan sosial  responden yang sebaiknya dibangun dengan Ahmadiyah</vt:lpstr>
      <vt:lpstr>Slide 77</vt:lpstr>
      <vt:lpstr>Kesimpulan tentang Ahmadiyah</vt:lpstr>
      <vt:lpstr>Slide 79</vt:lpstr>
      <vt:lpstr>Grafik 35: Tingkat capaian Indonesia di beberapa bidang sosial ekonomi pada usia ke-66 tahun</vt:lpstr>
      <vt:lpstr>Slide 81</vt:lpstr>
      <vt:lpstr>Grafik 36: Tingkat capaian Indonesia di beberapa bidang sipil politik pada usia ke-66 tahun</vt:lpstr>
      <vt:lpstr>Slide 83</vt:lpstr>
      <vt:lpstr>Grafik 37: Masalah yang dihadapi bangsa Indonesia dewasa ini</vt:lpstr>
      <vt:lpstr>Slide 85</vt:lpstr>
      <vt:lpstr>Grafik 38: Bidang-bidang yang menjadi prestasi Pemerintahan</vt:lpstr>
      <vt:lpstr>Slide 87</vt:lpstr>
      <vt:lpstr>Grafik 39: Bidang-bidang yang paling tidak berhasil dari pemerintahan</vt:lpstr>
      <vt:lpstr>Slide 89</vt:lpstr>
      <vt:lpstr>Grafik 40: Penilaian terhadap pribadi Presiden Susilo Bambang Yudhoyono</vt:lpstr>
      <vt:lpstr>Slide 91</vt:lpstr>
      <vt:lpstr>Grafik 41: Prestasi Presiden SBY dan bisa dikenang oleh bangsa Indonesia</vt:lpstr>
      <vt:lpstr>Slide 93</vt:lpstr>
      <vt:lpstr>Grafik 42: Presiden RI yang paling berhasil meningkatkan kesejahteraan rakyat </vt:lpstr>
      <vt:lpstr>Slide 95</vt:lpstr>
      <vt:lpstr>Grafik 43: Kemampuan pemerintahan SBY menjaga kedaulatan wilayah Indonesia</vt:lpstr>
      <vt:lpstr>Slide 97</vt:lpstr>
      <vt:lpstr>Kesimpulan Kinerja Pemerintahan</vt:lpstr>
      <vt:lpstr>Slide 99</vt:lpstr>
      <vt:lpstr>Grafik 44: Tingkat keberhasilan pemerintah dalam pemberantasan terorisme</vt:lpstr>
      <vt:lpstr>Slide 101</vt:lpstr>
      <vt:lpstr>Grafik 45: Penyebab seseorang terlibat dalam kejahatan terorisme  </vt:lpstr>
      <vt:lpstr>Slide 103</vt:lpstr>
      <vt:lpstr>Grafik 46: Persetujuan atas pernyataan “sikap tidak toleran adalah awal mula dari tindakan terorisme; sedangkan terorisme adalah puncak dari sikap tidak toleran”</vt:lpstr>
      <vt:lpstr>Slide 105</vt:lpstr>
      <vt:lpstr>Kesimpulan Pemberantasan Terorisme</vt:lpstr>
      <vt:lpstr>Slide 107</vt:lpstr>
      <vt:lpstr>Slide 108</vt:lpstr>
      <vt:lpstr>Slide 109</vt:lpstr>
      <vt:lpstr>Slide 110</vt:lpstr>
      <vt:lpstr>Slide 111</vt:lpstr>
      <vt:lpstr>Slide 112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diah</cp:lastModifiedBy>
  <cp:revision>511</cp:revision>
  <dcterms:created xsi:type="dcterms:W3CDTF">2011-07-31T16:22:14Z</dcterms:created>
  <dcterms:modified xsi:type="dcterms:W3CDTF">2011-08-14T05:41:59Z</dcterms:modified>
</cp:coreProperties>
</file>